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3"/>
  </p:handoutMasterIdLst>
  <p:sldIdLst>
    <p:sldId id="645" r:id="rId3"/>
    <p:sldId id="1984" r:id="rId5"/>
    <p:sldId id="1172" r:id="rId6"/>
    <p:sldId id="1175" r:id="rId7"/>
    <p:sldId id="1961" r:id="rId8"/>
    <p:sldId id="1962" r:id="rId9"/>
    <p:sldId id="1963" r:id="rId10"/>
    <p:sldId id="1964" r:id="rId11"/>
    <p:sldId id="1966" r:id="rId12"/>
    <p:sldId id="1965" r:id="rId13"/>
    <p:sldId id="1967" r:id="rId14"/>
    <p:sldId id="1968" r:id="rId15"/>
    <p:sldId id="1969" r:id="rId16"/>
    <p:sldId id="1970" r:id="rId17"/>
    <p:sldId id="1971" r:id="rId18"/>
    <p:sldId id="1972" r:id="rId19"/>
    <p:sldId id="1973" r:id="rId20"/>
    <p:sldId id="1974" r:id="rId21"/>
    <p:sldId id="1975" r:id="rId22"/>
    <p:sldId id="1976" r:id="rId23"/>
    <p:sldId id="1977" r:id="rId24"/>
    <p:sldId id="1978" r:id="rId25"/>
    <p:sldId id="1979" r:id="rId26"/>
    <p:sldId id="1980" r:id="rId27"/>
    <p:sldId id="1981" r:id="rId28"/>
    <p:sldId id="1982" r:id="rId29"/>
    <p:sldId id="1173" r:id="rId30"/>
    <p:sldId id="1018" r:id="rId31"/>
    <p:sldId id="1019" r:id="rId32"/>
    <p:sldId id="1020" r:id="rId33"/>
    <p:sldId id="1107" r:id="rId34"/>
    <p:sldId id="1108" r:id="rId35"/>
    <p:sldId id="1105" r:id="rId36"/>
    <p:sldId id="1042" r:id="rId37"/>
    <p:sldId id="1106" r:id="rId38"/>
    <p:sldId id="1111" r:id="rId39"/>
    <p:sldId id="1204" r:id="rId40"/>
    <p:sldId id="1109" r:id="rId41"/>
    <p:sldId id="1205" r:id="rId42"/>
    <p:sldId id="1206" r:id="rId43"/>
    <p:sldId id="1207" r:id="rId44"/>
    <p:sldId id="1208" r:id="rId45"/>
    <p:sldId id="1209" r:id="rId46"/>
    <p:sldId id="1210" r:id="rId47"/>
    <p:sldId id="1273" r:id="rId48"/>
    <p:sldId id="1274" r:id="rId49"/>
    <p:sldId id="1275" r:id="rId50"/>
    <p:sldId id="1278" r:id="rId51"/>
    <p:sldId id="1279" r:id="rId52"/>
    <p:sldId id="1276" r:id="rId53"/>
    <p:sldId id="1277" r:id="rId54"/>
    <p:sldId id="1280" r:id="rId55"/>
    <p:sldId id="1281" r:id="rId56"/>
    <p:sldId id="1953" r:id="rId57"/>
    <p:sldId id="1954" r:id="rId58"/>
    <p:sldId id="1955" r:id="rId59"/>
    <p:sldId id="1956" r:id="rId60"/>
    <p:sldId id="1957" r:id="rId61"/>
    <p:sldId id="1958" r:id="rId62"/>
    <p:sldId id="1959" r:id="rId63"/>
    <p:sldId id="1960" r:id="rId64"/>
    <p:sldId id="1174" r:id="rId65"/>
    <p:sldId id="1177" r:id="rId66"/>
    <p:sldId id="1983" r:id="rId67"/>
    <p:sldId id="1178" r:id="rId68"/>
    <p:sldId id="1179" r:id="rId69"/>
    <p:sldId id="1180" r:id="rId70"/>
    <p:sldId id="1181" r:id="rId71"/>
    <p:sldId id="1182" r:id="rId72"/>
    <p:sldId id="1183" r:id="rId73"/>
    <p:sldId id="1184" r:id="rId74"/>
    <p:sldId id="1185" r:id="rId75"/>
    <p:sldId id="1186" r:id="rId76"/>
    <p:sldId id="1187" r:id="rId77"/>
    <p:sldId id="1188" r:id="rId78"/>
    <p:sldId id="1189" r:id="rId79"/>
    <p:sldId id="1190" r:id="rId80"/>
    <p:sldId id="1192" r:id="rId81"/>
    <p:sldId id="1193" r:id="rId82"/>
    <p:sldId id="1194" r:id="rId83"/>
    <p:sldId id="1196" r:id="rId84"/>
    <p:sldId id="1197" r:id="rId85"/>
    <p:sldId id="1198" r:id="rId86"/>
    <p:sldId id="1199" r:id="rId87"/>
    <p:sldId id="1200" r:id="rId88"/>
    <p:sldId id="1201" r:id="rId89"/>
    <p:sldId id="1202" r:id="rId90"/>
    <p:sldId id="1203" r:id="rId91"/>
    <p:sldId id="904" r:id="rId92"/>
  </p:sldIdLst>
  <p:sldSz cx="9144000" cy="6858000" type="screen4x3"/>
  <p:notesSz cx="6858000" cy="9144000"/>
  <p:custDataLst>
    <p:tags r:id="rId97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99CCFF"/>
    <a:srgbClr val="C0504D"/>
    <a:srgbClr val="6C4C8F"/>
    <a:srgbClr val="8064A2"/>
    <a:srgbClr val="9BBB59"/>
    <a:srgbClr val="4BACC6"/>
    <a:srgbClr val="947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32"/>
  </p:normalViewPr>
  <p:slideViewPr>
    <p:cSldViewPr snapToObjects="1" showGuides="1">
      <p:cViewPr varScale="1">
        <p:scale>
          <a:sx n="86" d="100"/>
          <a:sy n="86" d="100"/>
        </p:scale>
        <p:origin x="5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gs" Target="tags/tag1.xml"/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A27DA4F-ED37-49BA-847A-561F24343EAC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172" name="Rectangl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单击以编辑母版文本样式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spcBef>
                <a:spcPct val="0"/>
              </a:spcBef>
              <a:defRPr sz="1200" noProof="1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224A457-ED72-444F-8684-E24DAFBB89FA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  <p:sp>
        <p:nvSpPr>
          <p:cNvPr id="1024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4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</p:txBody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4101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grpSp>
        <p:nvGrpSpPr>
          <p:cNvPr id="17" name="组合 16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直接连接符 9"/>
          <p:cNvSpPr/>
          <p:nvPr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9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grpSp>
        <p:nvGrpSpPr>
          <p:cNvPr id="19" name="组合 18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等腰三角形 21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</p:txBody>
      </p:sp>
      <p:cxnSp>
        <p:nvCxnSpPr>
          <p:cNvPr id="1027" name="直接连接符 9"/>
          <p:cNvCxnSpPr/>
          <p:nvPr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7" y="404664"/>
            <a:ext cx="617410" cy="174607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单击以编辑</a:t>
            </a:r>
            <a:r>
              <a:rPr lang="en-US" altLang="en-US" dirty="0"/>
              <a:t>母版标题样式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1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: 圆角 2"/>
          <p:cNvSpPr>
            <a:spLocks noChangeArrowheads="1"/>
          </p:cNvSpPr>
          <p:nvPr/>
        </p:nvSpPr>
        <p:spPr bwMode="auto">
          <a:xfrm>
            <a:off x="3179763" y="2993852"/>
            <a:ext cx="5640388" cy="5794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521970"/>
            <a:ext cx="9144000" cy="881063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0" y="1519238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222" name="图片 1"/>
          <p:cNvPicPr>
            <a:picLocks noChangeAspect="1"/>
          </p:cNvPicPr>
          <p:nvPr/>
        </p:nvPicPr>
        <p:blipFill>
          <a:blip r:embed="rId1"/>
          <a:srcRect l="36591" t="61440" r="36745" b="14038"/>
          <a:stretch>
            <a:fillRect/>
          </a:stretch>
        </p:blipFill>
        <p:spPr>
          <a:xfrm>
            <a:off x="511175" y="2382838"/>
            <a:ext cx="2282825" cy="2935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矩形 28"/>
          <p:cNvSpPr/>
          <p:nvPr/>
        </p:nvSpPr>
        <p:spPr bwMode="auto">
          <a:xfrm>
            <a:off x="0" y="6121400"/>
            <a:ext cx="9155113" cy="604838"/>
          </a:xfrm>
          <a:prstGeom prst="rect">
            <a:avLst/>
          </a:prstGeom>
          <a:solidFill>
            <a:srgbClr val="76AE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225" name="组合 23"/>
          <p:cNvGrpSpPr/>
          <p:nvPr/>
        </p:nvGrpSpPr>
        <p:grpSpPr>
          <a:xfrm>
            <a:off x="5224463" y="6191250"/>
            <a:ext cx="2968625" cy="477838"/>
            <a:chOff x="5223929" y="6191302"/>
            <a:chExt cx="2969886" cy="477776"/>
          </a:xfrm>
        </p:grpSpPr>
        <p:pic>
          <p:nvPicPr>
            <p:cNvPr id="9230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3929" y="6191302"/>
              <a:ext cx="470751" cy="4777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页脚占位符 3"/>
            <p:cNvSpPr txBox="1"/>
            <p:nvPr/>
          </p:nvSpPr>
          <p:spPr>
            <a:xfrm>
              <a:off x="5708322" y="6251619"/>
              <a:ext cx="2485493" cy="390474"/>
            </a:xfrm>
            <a:prstGeom prst="rect">
              <a:avLst/>
            </a:prstGeom>
            <a:noFill/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kumimoji="1" sz="1800" kern="1200" smtClean="0">
                  <a:solidFill>
                    <a:schemeClr val="accent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北京林业大学信息学院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922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6202363"/>
            <a:ext cx="2109787" cy="43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Rectangle 24"/>
          <p:cNvSpPr txBox="1">
            <a:spLocks noChangeArrowheads="1"/>
          </p:cNvSpPr>
          <p:nvPr/>
        </p:nvSpPr>
        <p:spPr bwMode="auto">
          <a:xfrm>
            <a:off x="3179763" y="2927177"/>
            <a:ext cx="56403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高级语言之数据结构</a:t>
            </a:r>
            <a:endParaRPr kumimoji="1" lang="zh-CN" altLang="en-US" sz="4800" b="1" i="1" kern="0" cap="none" spc="0" normalizeH="0" baseline="0" noProof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Rectangle 24"/>
          <p:cNvSpPr txBox="1">
            <a:spLocks noChangeArrowheads="1"/>
          </p:cNvSpPr>
          <p:nvPr/>
        </p:nvSpPr>
        <p:spPr bwMode="auto">
          <a:xfrm>
            <a:off x="3119438" y="2204864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600" kern="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补充知识</a:t>
            </a:r>
            <a:endParaRPr kumimoji="1" lang="zh-CN" altLang="en-US" sz="4800" kern="0" cap="none" spc="0" normalizeH="0" baseline="0" noProof="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Rectangle 24"/>
          <p:cNvSpPr txBox="1">
            <a:spLocks noChangeArrowheads="1"/>
          </p:cNvSpPr>
          <p:nvPr/>
        </p:nvSpPr>
        <p:spPr bwMode="auto">
          <a:xfrm>
            <a:off x="300038" y="641350"/>
            <a:ext cx="8843963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4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数据结构</a:t>
            </a:r>
            <a:endParaRPr kumimoji="1" lang="zh-CN" altLang="en-US" sz="5400" b="1" i="1" kern="0" cap="none" spc="0" normalizeH="0" baseline="0" noProof="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179763" y="4670425"/>
            <a:ext cx="5449888" cy="521970"/>
          </a:xfrm>
          <a:prstGeom prst="rect">
            <a:avLst/>
          </a:prstGeom>
          <a:noFill/>
          <a:ln w="38100" cmpd="dbl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664D"/>
              </a:buClr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email:lidongmei@bjfu.edu.cn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24"/>
          <p:cNvSpPr txBox="1">
            <a:spLocks noChangeArrowheads="1"/>
          </p:cNvSpPr>
          <p:nvPr/>
        </p:nvSpPr>
        <p:spPr bwMode="auto">
          <a:xfrm>
            <a:off x="3170238" y="4016375"/>
            <a:ext cx="151923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1" lang="zh-CN" altLang="en-US" sz="3200" b="0" kern="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李冬梅</a:t>
            </a:r>
            <a:endParaRPr kumimoji="1" lang="zh-CN" altLang="en-US" sz="3200" b="0" kern="0" cap="none" spc="0" normalizeH="0" baseline="0" noProof="0" dirty="0">
              <a:solidFill>
                <a:srgbClr val="FEFF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428452"/>
            <a:ext cx="83551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sz="2400" dirty="0">
                <a:ea typeface="黑体" panose="02010609060101010101" pitchFamily="49" charset="-122"/>
              </a:rPr>
              <a:t>输出：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ea typeface="黑体" panose="02010609060101010101" pitchFamily="49" charset="-122"/>
              </a:rPr>
              <a:t>5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ea typeface="黑体" panose="02010609060101010101" pitchFamily="49" charset="-122"/>
              </a:rPr>
              <a:t>0,1,2,3,100,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ea typeface="黑体" panose="02010609060101010101" pitchFamily="49" charset="-122"/>
              </a:rPr>
              <a:t>1,2,13,3,4,5,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836613"/>
            <a:ext cx="8355108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kumimoji="1" lang="zh-CN" altLang="en-US" sz="2400" dirty="0">
                <a:ea typeface="黑体" panose="02010609060101010101" pitchFamily="49" charset="-122"/>
              </a:rPr>
              <a:t>例</a:t>
            </a:r>
            <a:r>
              <a:rPr kumimoji="1" lang="en-US" altLang="zh-CN" sz="2400" dirty="0">
                <a:ea typeface="黑体" panose="02010609060101010101" pitchFamily="49" charset="-122"/>
              </a:rPr>
              <a:t>2</a:t>
            </a:r>
            <a:r>
              <a:rPr kumimoji="1" lang="zh-CN" altLang="en-US" sz="2400" dirty="0">
                <a:ea typeface="黑体" panose="02010609060101010101" pitchFamily="49" charset="-122"/>
              </a:rPr>
              <a:t>：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int main()  {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const int SIZE = 5;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int a[SIZE] = {1,2,3,4,5 }; 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vector&lt;int&gt; v (a,a+5);  //</a:t>
            </a:r>
            <a:r>
              <a:rPr kumimoji="1" lang="zh-CN" altLang="en-US" sz="2400" dirty="0">
                <a:ea typeface="黑体" panose="02010609060101010101" pitchFamily="49" charset="-122"/>
              </a:rPr>
              <a:t>构造函数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zh-CN" altLang="en-US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>
                <a:ea typeface="黑体" panose="02010609060101010101" pitchFamily="49" charset="-122"/>
              </a:rPr>
              <a:t>try {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	</a:t>
            </a:r>
            <a:r>
              <a:rPr kumimoji="1" lang="en-US" altLang="zh-CN" sz="2400" dirty="0" err="1">
                <a:solidFill>
                  <a:schemeClr val="accent2"/>
                </a:solidFill>
                <a:ea typeface="黑体" panose="02010609060101010101" pitchFamily="49" charset="-122"/>
              </a:rPr>
              <a:t>v.at</a:t>
            </a:r>
            <a:r>
              <a:rPr kumimoji="1" lang="en-US" altLang="zh-CN" sz="2400" dirty="0">
                <a:solidFill>
                  <a:schemeClr val="accent2"/>
                </a:solidFill>
                <a:ea typeface="黑体" panose="02010609060101010101" pitchFamily="49" charset="-122"/>
              </a:rPr>
              <a:t>(100) = 7;</a:t>
            </a:r>
            <a:endParaRPr kumimoji="1" lang="en-US" altLang="zh-CN" sz="2400" dirty="0">
              <a:solidFill>
                <a:schemeClr val="accent2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}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catch(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out_of_range</a:t>
            </a:r>
            <a:r>
              <a:rPr kumimoji="1" lang="en-US" altLang="zh-CN" sz="2400" dirty="0">
                <a:ea typeface="黑体" panose="02010609060101010101" pitchFamily="49" charset="-122"/>
              </a:rPr>
              <a:t> e) {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e.what</a:t>
            </a:r>
            <a:r>
              <a:rPr kumimoji="1" lang="en-US" altLang="zh-CN" sz="2400" dirty="0">
                <a:ea typeface="黑体" panose="02010609060101010101" pitchFamily="49" charset="-122"/>
              </a:rPr>
              <a:t>()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}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v.front</a:t>
            </a:r>
            <a:r>
              <a:rPr kumimoji="1" lang="en-US" altLang="zh-CN" sz="2400" dirty="0">
                <a:ea typeface="黑体" panose="02010609060101010101" pitchFamily="49" charset="-122"/>
              </a:rPr>
              <a:t>() &lt;&lt; “,”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v.back</a:t>
            </a:r>
            <a:r>
              <a:rPr kumimoji="1" lang="en-US" altLang="zh-CN" sz="2400" dirty="0">
                <a:ea typeface="黑体" panose="02010609060101010101" pitchFamily="49" charset="-122"/>
              </a:rPr>
              <a:t>()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v.erase</a:t>
            </a:r>
            <a:r>
              <a:rPr kumimoji="1" lang="en-US" altLang="zh-CN" sz="2400" dirty="0">
                <a:ea typeface="黑体" panose="02010609060101010101" pitchFamily="49" charset="-122"/>
              </a:rPr>
              <a:t>(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v.begin</a:t>
            </a:r>
            <a:r>
              <a:rPr kumimoji="1" lang="en-US" altLang="zh-CN" sz="2400" dirty="0">
                <a:ea typeface="黑体" panose="02010609060101010101" pitchFamily="49" charset="-122"/>
              </a:rPr>
              <a:t>());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solidFill>
                  <a:srgbClr val="FF0000"/>
                </a:solidFill>
                <a:ea typeface="黑体" panose="02010609060101010101" pitchFamily="49" charset="-122"/>
              </a:rPr>
              <a:t>ostream_iterator</a:t>
            </a:r>
            <a:r>
              <a:rPr kumimoji="1"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&lt;int&gt; output(</a:t>
            </a:r>
            <a:r>
              <a:rPr kumimoji="1" lang="en-US" altLang="zh-CN" sz="2400" dirty="0" err="1">
                <a:solidFill>
                  <a:srgbClr val="FF0000"/>
                </a:solidFill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 ,“*");</a:t>
            </a:r>
            <a:endParaRPr kumimoji="1" lang="en-US" altLang="zh-CN" sz="2400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	copy (</a:t>
            </a:r>
            <a:r>
              <a:rPr kumimoji="1" lang="en-US" altLang="zh-CN" sz="2400" dirty="0" err="1">
                <a:solidFill>
                  <a:srgbClr val="FF0000"/>
                </a:solidFill>
                <a:ea typeface="黑体" panose="02010609060101010101" pitchFamily="49" charset="-122"/>
              </a:rPr>
              <a:t>v.begin</a:t>
            </a:r>
            <a:r>
              <a:rPr kumimoji="1"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(),</a:t>
            </a:r>
            <a:r>
              <a:rPr kumimoji="1" lang="en-US" altLang="zh-CN" sz="2400" dirty="0" err="1">
                <a:solidFill>
                  <a:srgbClr val="FF0000"/>
                </a:solidFill>
                <a:ea typeface="黑体" panose="02010609060101010101" pitchFamily="49" charset="-122"/>
              </a:rPr>
              <a:t>v.end</a:t>
            </a:r>
            <a:r>
              <a:rPr kumimoji="1" lang="en-US" altLang="zh-CN" sz="2400" dirty="0">
                <a:solidFill>
                  <a:srgbClr val="FF0000"/>
                </a:solidFill>
                <a:ea typeface="黑体" panose="02010609060101010101" pitchFamily="49" charset="-122"/>
              </a:rPr>
              <a:t>(),output);</a:t>
            </a:r>
            <a:endParaRPr kumimoji="1" lang="en-US" altLang="zh-CN" sz="2400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endParaRPr kumimoji="1" lang="en-US" altLang="zh-CN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595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v.erase</a:t>
            </a:r>
            <a:r>
              <a:rPr kumimoji="1" lang="en-US" altLang="zh-CN" sz="2400" dirty="0">
                <a:ea typeface="黑体" panose="02010609060101010101" pitchFamily="49" charset="-122"/>
              </a:rPr>
              <a:t>(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v.begin</a:t>
            </a:r>
            <a:r>
              <a:rPr kumimoji="1" lang="en-US" altLang="zh-CN" sz="2400" dirty="0">
                <a:ea typeface="黑体" panose="02010609060101010101" pitchFamily="49" charset="-122"/>
              </a:rPr>
              <a:t>(),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v.end</a:t>
            </a:r>
            <a:r>
              <a:rPr kumimoji="1" lang="en-US" altLang="zh-CN" sz="2400" dirty="0">
                <a:ea typeface="黑体" panose="02010609060101010101" pitchFamily="49" charset="-122"/>
              </a:rPr>
              <a:t>());  //</a:t>
            </a:r>
            <a:r>
              <a:rPr kumimoji="1" lang="zh-CN" altLang="en-US" sz="2400" dirty="0">
                <a:ea typeface="黑体" panose="02010609060101010101" pitchFamily="49" charset="-122"/>
              </a:rPr>
              <a:t>等效于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v.clear</a:t>
            </a:r>
            <a:r>
              <a:rPr kumimoji="1" lang="en-US" altLang="zh-CN" sz="2400" dirty="0">
                <a:ea typeface="黑体" panose="02010609060101010101" pitchFamily="49" charset="-122"/>
              </a:rPr>
              <a:t>();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endParaRPr kumimoji="1" lang="en-US" altLang="zh-CN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/>
              <a:t>	if( </a:t>
            </a:r>
            <a:r>
              <a:rPr kumimoji="1" lang="en-US" altLang="zh-CN" sz="2400" dirty="0" err="1"/>
              <a:t>v.empty</a:t>
            </a:r>
            <a:r>
              <a:rPr kumimoji="1" lang="en-US" altLang="zh-CN" sz="2400" dirty="0"/>
              <a:t> ())</a:t>
            </a: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/>
              <a:t>		</a:t>
            </a:r>
            <a:r>
              <a:rPr kumimoji="1" lang="en-US" altLang="zh-CN" sz="2400" dirty="0" err="1"/>
              <a:t>cout</a:t>
            </a:r>
            <a:r>
              <a:rPr kumimoji="1" lang="en-US" altLang="zh-CN" sz="2400" dirty="0"/>
              <a:t> &lt;&lt; "empty" &lt;&lt; </a:t>
            </a:r>
            <a:r>
              <a:rPr kumimoji="1" lang="en-US" altLang="zh-CN" sz="2400" dirty="0" err="1"/>
              <a:t>endl</a:t>
            </a:r>
            <a:r>
              <a:rPr kumimoji="1" lang="en-US" altLang="zh-CN" sz="2400" dirty="0"/>
              <a:t>;</a:t>
            </a: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v.insert</a:t>
            </a:r>
            <a:r>
              <a:rPr kumimoji="1" lang="en-US" altLang="zh-CN" sz="2400" dirty="0"/>
              <a:t> (</a:t>
            </a:r>
            <a:r>
              <a:rPr kumimoji="1" lang="en-US" altLang="zh-CN" sz="2400" dirty="0" err="1"/>
              <a:t>v.begin</a:t>
            </a:r>
            <a:r>
              <a:rPr kumimoji="1" lang="en-US" altLang="zh-CN" sz="2400" dirty="0"/>
              <a:t>(),</a:t>
            </a:r>
            <a:r>
              <a:rPr kumimoji="1" lang="en-US" altLang="zh-CN" sz="2400" dirty="0" err="1"/>
              <a:t>a,a+SIZE</a:t>
            </a:r>
            <a:r>
              <a:rPr kumimoji="1" lang="en-US" altLang="zh-CN" sz="2400" dirty="0"/>
              <a:t>);</a:t>
            </a: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/>
              <a:t>	copy (</a:t>
            </a:r>
            <a:r>
              <a:rPr kumimoji="1" lang="en-US" altLang="zh-CN" sz="2400" dirty="0" err="1"/>
              <a:t>v.begin</a:t>
            </a:r>
            <a:r>
              <a:rPr kumimoji="1" lang="en-US" altLang="zh-CN" sz="2400" dirty="0"/>
              <a:t>(),</a:t>
            </a:r>
            <a:r>
              <a:rPr kumimoji="1" lang="en-US" altLang="zh-CN" sz="2400" dirty="0" err="1"/>
              <a:t>v.end</a:t>
            </a:r>
            <a:r>
              <a:rPr kumimoji="1" lang="en-US" altLang="zh-CN" sz="2400" dirty="0"/>
              <a:t>(),output);</a:t>
            </a: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/>
              <a:t>}  </a:t>
            </a: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endParaRPr kumimoji="1" lang="en-US" altLang="zh-CN" sz="2400" dirty="0"/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// </a:t>
            </a:r>
            <a:r>
              <a:rPr kumimoji="1" lang="zh-CN" altLang="en-US" sz="2400" dirty="0">
                <a:ea typeface="黑体" panose="02010609060101010101" pitchFamily="49" charset="-122"/>
              </a:rPr>
              <a:t>输出：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invalid vector&lt;T&gt; subscript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1,5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2*3*4*5*empty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1*2*3*4*5*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list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在任何位置插入删除都是</a:t>
            </a:r>
            <a:r>
              <a:rPr lang="zh-CN" altLang="en-US" sz="2400" dirty="0">
                <a:solidFill>
                  <a:schemeClr val="accent2"/>
                </a:solidFill>
              </a:rPr>
              <a:t>常数时间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chemeClr val="accent2"/>
                </a:solidFill>
              </a:rPr>
              <a:t>不支持随机存取</a:t>
            </a:r>
            <a:r>
              <a:rPr lang="zh-CN" altLang="en-US" sz="2400" dirty="0"/>
              <a:t>。除了具有所有顺序容器都有的成员函数以外，还支持</a:t>
            </a:r>
            <a:r>
              <a:rPr lang="en-US" altLang="zh-CN" sz="2400" dirty="0"/>
              <a:t>8</a:t>
            </a:r>
            <a:r>
              <a:rPr lang="zh-CN" altLang="en-US" sz="2400" dirty="0"/>
              <a:t>个成员函数：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push_front</a:t>
            </a:r>
            <a:r>
              <a:rPr lang="en-US" altLang="zh-CN" sz="2400" dirty="0"/>
              <a:t>: </a:t>
            </a:r>
            <a:r>
              <a:rPr lang="zh-CN" altLang="en-US" sz="2400" dirty="0"/>
              <a:t>在前面插入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pop_front</a:t>
            </a:r>
            <a:r>
              <a:rPr lang="en-US" altLang="zh-CN" sz="2400" dirty="0"/>
              <a:t>: </a:t>
            </a:r>
            <a:r>
              <a:rPr lang="zh-CN" altLang="en-US" sz="2400" dirty="0"/>
              <a:t>删除前面的元素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sort: </a:t>
            </a:r>
            <a:r>
              <a:rPr lang="zh-CN" altLang="en-US" sz="2400" dirty="0"/>
              <a:t>排序</a:t>
            </a:r>
            <a:r>
              <a:rPr lang="en-US" altLang="zh-CN" sz="2400" dirty="0"/>
              <a:t>( list </a:t>
            </a:r>
            <a:r>
              <a:rPr lang="zh-CN" altLang="en-US" sz="2400" dirty="0"/>
              <a:t>不支持</a:t>
            </a:r>
            <a:r>
              <a:rPr lang="en-US" altLang="zh-CN" sz="2400" dirty="0"/>
              <a:t>STL </a:t>
            </a:r>
            <a:r>
              <a:rPr lang="zh-CN" altLang="en-US" sz="2400" dirty="0"/>
              <a:t>的算法</a:t>
            </a:r>
            <a:r>
              <a:rPr lang="en-US" altLang="zh-CN" sz="2400" dirty="0"/>
              <a:t>sort)</a:t>
            </a:r>
            <a:endParaRPr lang="en-US" altLang="zh-CN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remove: </a:t>
            </a:r>
            <a:r>
              <a:rPr lang="zh-CN" altLang="en-US" sz="2400" dirty="0"/>
              <a:t>删除和指定值相等的所有元素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unique: </a:t>
            </a:r>
            <a:r>
              <a:rPr lang="zh-CN" altLang="en-US" sz="2400" dirty="0"/>
              <a:t>删除所有和前一个元素相同的元素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merge: </a:t>
            </a:r>
            <a:r>
              <a:rPr lang="zh-CN" altLang="en-US" sz="2400" dirty="0"/>
              <a:t>合并两个链表，并清空被合并的那个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reverse: </a:t>
            </a:r>
            <a:r>
              <a:rPr lang="zh-CN" altLang="en-US" sz="2400" dirty="0"/>
              <a:t>颠倒链表</a:t>
            </a:r>
            <a:endParaRPr lang="zh-CN" altLang="en-US" sz="2400" dirty="0"/>
          </a:p>
          <a:p>
            <a:pPr marL="914400" lvl="1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splice: </a:t>
            </a:r>
            <a:r>
              <a:rPr lang="zh-CN" altLang="en-US" sz="2400" dirty="0"/>
              <a:t>在指定位置前面插入另一链表中的一个或多个元素</a:t>
            </a:r>
            <a:r>
              <a:rPr lang="en-US" altLang="zh-CN" sz="2400" dirty="0"/>
              <a:t>,</a:t>
            </a:r>
            <a:r>
              <a:rPr lang="zh-CN" altLang="en-US" sz="2400" dirty="0"/>
              <a:t>并在另一链表中删除被插入的元素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所有适用于</a:t>
            </a:r>
            <a:r>
              <a:rPr lang="en-US" altLang="zh-CN" sz="2400" dirty="0"/>
              <a:t>vector</a:t>
            </a:r>
            <a:r>
              <a:rPr lang="zh-CN" altLang="en-US" sz="2400" dirty="0"/>
              <a:t>的操作都适用于</a:t>
            </a:r>
            <a:r>
              <a:rPr lang="en-US" altLang="zh-CN" sz="2400" dirty="0"/>
              <a:t>deque</a:t>
            </a:r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deque</a:t>
            </a:r>
            <a:r>
              <a:rPr lang="zh-CN" altLang="en-US" sz="2400" dirty="0"/>
              <a:t>还有</a:t>
            </a:r>
            <a:r>
              <a:rPr lang="en-US" altLang="zh-CN" sz="2400" dirty="0" err="1"/>
              <a:t>push_front</a:t>
            </a:r>
            <a:r>
              <a:rPr lang="zh-CN" altLang="en-US" sz="2400" dirty="0"/>
              <a:t>（将元素插入到前面）和</a:t>
            </a:r>
            <a:r>
              <a:rPr lang="en-US" altLang="zh-CN" sz="2400" dirty="0" err="1"/>
              <a:t>pop_front</a:t>
            </a:r>
            <a:r>
              <a:rPr lang="en-US" altLang="zh-CN" sz="2400" dirty="0"/>
              <a:t>(</a:t>
            </a:r>
            <a:r>
              <a:rPr lang="zh-CN" altLang="en-US" sz="2400" dirty="0"/>
              <a:t>删除最前面的元素）操作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set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836712"/>
            <a:ext cx="835510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000" dirty="0"/>
              <a:t>#include &lt;set&gt;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#include &lt;iostream&gt;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using namespace std;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int main()  {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typedef set&lt;</a:t>
            </a:r>
            <a:r>
              <a:rPr kumimoji="1" lang="en-US" altLang="zh-CN" sz="2000" dirty="0" err="1"/>
              <a:t>double,less</a:t>
            </a:r>
            <a:r>
              <a:rPr kumimoji="1" lang="en-US" altLang="zh-CN" sz="2000" dirty="0"/>
              <a:t>&lt;double&gt; &gt; </a:t>
            </a:r>
            <a:r>
              <a:rPr kumimoji="1" lang="en-US" altLang="zh-CN" sz="2000" dirty="0" err="1"/>
              <a:t>double_set</a:t>
            </a:r>
            <a:r>
              <a:rPr kumimoji="1" lang="en-US" altLang="zh-CN" sz="2000" dirty="0"/>
              <a:t>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const int SIZE = 5;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double a[SIZE] = {2.1,4.2,9.5,2.1,3.7 };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/>
              <a:t>double_set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doubleSet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a,a+SIZE</a:t>
            </a:r>
            <a:r>
              <a:rPr kumimoji="1" lang="en-US" altLang="zh-CN" sz="2000" dirty="0"/>
              <a:t>);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ostream_iterator</a:t>
            </a:r>
            <a:r>
              <a:rPr kumimoji="1" lang="en-US" altLang="zh-CN" sz="2000" dirty="0">
                <a:ea typeface="黑体" panose="02010609060101010101" pitchFamily="49" charset="-122"/>
              </a:rPr>
              <a:t>&lt;double&gt; output(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," ");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"1) 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copy(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doubleSet.begin</a:t>
            </a:r>
            <a:r>
              <a:rPr kumimoji="1" lang="en-US" altLang="zh-CN" sz="2000" dirty="0">
                <a:ea typeface="黑体" panose="02010609060101010101" pitchFamily="49" charset="-122"/>
              </a:rPr>
              <a:t>(),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doubleSet.end</a:t>
            </a:r>
            <a:r>
              <a:rPr kumimoji="1" lang="en-US" altLang="zh-CN" sz="2000" dirty="0">
                <a:ea typeface="黑体" panose="02010609060101010101" pitchFamily="49" charset="-122"/>
              </a:rPr>
              <a:t>(),output);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      pair&lt;</a:t>
            </a:r>
            <a:r>
              <a:rPr kumimoji="1" lang="en-US" altLang="zh-CN" sz="2000" dirty="0" err="1">
                <a:solidFill>
                  <a:schemeClr val="accent2"/>
                </a:solidFill>
                <a:ea typeface="黑体" panose="02010609060101010101" pitchFamily="49" charset="-122"/>
              </a:rPr>
              <a:t>double_set</a:t>
            </a:r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::</a:t>
            </a:r>
            <a:r>
              <a:rPr kumimoji="1" lang="en-US" altLang="zh-CN" sz="2000" dirty="0" err="1">
                <a:solidFill>
                  <a:schemeClr val="accent2"/>
                </a:solidFill>
                <a:ea typeface="黑体" panose="02010609060101010101" pitchFamily="49" charset="-122"/>
              </a:rPr>
              <a:t>const_iterator</a:t>
            </a:r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, bool&gt; p;</a:t>
            </a:r>
            <a:endParaRPr kumimoji="1" lang="en-US" altLang="zh-CN" sz="2000" dirty="0">
              <a:solidFill>
                <a:schemeClr val="accent2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      p = </a:t>
            </a:r>
            <a:r>
              <a:rPr kumimoji="1" lang="en-US" altLang="zh-CN" sz="2000" dirty="0" err="1">
                <a:solidFill>
                  <a:schemeClr val="accent2"/>
                </a:solidFill>
                <a:ea typeface="黑体" panose="02010609060101010101" pitchFamily="49" charset="-122"/>
              </a:rPr>
              <a:t>doubleSet.insert</a:t>
            </a:r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(9.5); </a:t>
            </a:r>
            <a:endParaRPr kumimoji="1" lang="en-US" altLang="zh-CN" sz="2000" dirty="0">
              <a:solidFill>
                <a:schemeClr val="accent2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      if(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p.second</a:t>
            </a:r>
            <a:r>
              <a:rPr kumimoji="1" lang="en-US" altLang="zh-CN" sz="2000" dirty="0">
                <a:ea typeface="黑体" panose="02010609060101010101" pitchFamily="49" charset="-122"/>
              </a:rPr>
              <a:t> ) 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"2) " &lt;&lt; * (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p.first</a:t>
            </a:r>
            <a:r>
              <a:rPr kumimoji="1" lang="en-US" altLang="zh-CN" sz="2000" dirty="0">
                <a:ea typeface="黑体" panose="02010609060101010101" pitchFamily="49" charset="-122"/>
              </a:rPr>
              <a:t>)  &lt;&lt; " inserted" &lt;&lt;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      else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           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"2) " &lt;&lt; * (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p.first</a:t>
            </a:r>
            <a:r>
              <a:rPr kumimoji="1" lang="en-US" altLang="zh-CN" sz="2000" dirty="0">
                <a:ea typeface="黑体" panose="02010609060101010101" pitchFamily="49" charset="-122"/>
              </a:rPr>
              <a:t>)  &lt;&lt; " not inserted" &lt;&lt;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      return 0; }</a:t>
            </a:r>
            <a:endParaRPr kumimoji="1" lang="en-US" altLang="zh-CN" sz="2000" dirty="0"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92280" y="3645024"/>
            <a:ext cx="4588328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5000"/>
              </a:lnSpc>
            </a:pPr>
            <a:r>
              <a:rPr kumimoji="1" lang="zh-CN" altLang="en-US" sz="2000" b="0" i="0" dirty="0">
                <a:ea typeface="黑体" panose="02010609060101010101" pitchFamily="49" charset="-122"/>
              </a:rPr>
              <a:t>输出：</a:t>
            </a:r>
            <a:endParaRPr kumimoji="1" lang="zh-CN" altLang="en-US" sz="2000" b="0" i="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85000"/>
              </a:lnSpc>
            </a:pPr>
            <a:r>
              <a:rPr kumimoji="1" lang="en-US" altLang="zh-CN" sz="2000" b="0" i="0" dirty="0">
                <a:ea typeface="黑体" panose="02010609060101010101" pitchFamily="49" charset="-122"/>
              </a:rPr>
              <a:t>1) 2.1 3.7 4.2 9.5</a:t>
            </a:r>
            <a:endParaRPr kumimoji="1" lang="en-US" altLang="zh-CN" sz="2000" b="0" i="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85000"/>
              </a:lnSpc>
            </a:pPr>
            <a:r>
              <a:rPr kumimoji="1" lang="en-US" altLang="zh-CN" sz="2000" b="0" i="0" dirty="0">
                <a:ea typeface="黑体" panose="02010609060101010101" pitchFamily="49" charset="-122"/>
              </a:rPr>
              <a:t>2) 9.5 not inserted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map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000" dirty="0"/>
              <a:t>#include &lt;iostream&gt;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#include &lt;map&gt;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using namespace std;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 err="1"/>
              <a:t>ostream</a:t>
            </a:r>
            <a:r>
              <a:rPr kumimoji="1" lang="en-US" altLang="zh-CN" sz="2000" dirty="0"/>
              <a:t> &amp; operator &lt;&lt;( </a:t>
            </a:r>
            <a:r>
              <a:rPr kumimoji="1" lang="en-US" altLang="zh-CN" sz="2000" dirty="0" err="1"/>
              <a:t>ostream</a:t>
            </a:r>
            <a:r>
              <a:rPr kumimoji="1" lang="en-US" altLang="zh-CN" sz="2000" dirty="0"/>
              <a:t> &amp; </a:t>
            </a:r>
            <a:r>
              <a:rPr kumimoji="1" lang="en-US" altLang="zh-CN" sz="2000" dirty="0" err="1"/>
              <a:t>o,const</a:t>
            </a:r>
            <a:r>
              <a:rPr kumimoji="1" lang="en-US" altLang="zh-CN" sz="2000" dirty="0"/>
              <a:t> pair&lt;  </a:t>
            </a:r>
            <a:r>
              <a:rPr kumimoji="1" lang="en-US" altLang="zh-CN" sz="2000" dirty="0" err="1"/>
              <a:t>int,double</a:t>
            </a:r>
            <a:r>
              <a:rPr kumimoji="1" lang="en-US" altLang="zh-CN" sz="2000" dirty="0"/>
              <a:t>&gt; &amp; p)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{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o &lt;&lt; "(" &lt;&lt; </a:t>
            </a:r>
            <a:r>
              <a:rPr kumimoji="1" lang="en-US" altLang="zh-CN" sz="2000" dirty="0" err="1"/>
              <a:t>p.first</a:t>
            </a:r>
            <a:r>
              <a:rPr kumimoji="1" lang="en-US" altLang="zh-CN" sz="2000" dirty="0"/>
              <a:t>  &lt;&lt; "," &lt;&lt; </a:t>
            </a:r>
            <a:r>
              <a:rPr kumimoji="1" lang="en-US" altLang="zh-CN" sz="2000" dirty="0" err="1"/>
              <a:t>p.second</a:t>
            </a:r>
            <a:r>
              <a:rPr kumimoji="1" lang="en-US" altLang="zh-CN" sz="2000" dirty="0"/>
              <a:t> &lt;&lt; ")";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return o;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}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int main()  {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typedef map&lt;</a:t>
            </a:r>
            <a:r>
              <a:rPr kumimoji="1" lang="en-US" altLang="zh-CN" sz="2000" dirty="0" err="1"/>
              <a:t>int,double,less</a:t>
            </a:r>
            <a:r>
              <a:rPr kumimoji="1" lang="en-US" altLang="zh-CN" sz="2000" dirty="0"/>
              <a:t>&lt;int&gt; &gt; </a:t>
            </a:r>
            <a:r>
              <a:rPr kumimoji="1" lang="en-US" altLang="zh-CN" sz="2000" dirty="0" err="1"/>
              <a:t>mmid</a:t>
            </a:r>
            <a:r>
              <a:rPr kumimoji="1" lang="en-US" altLang="zh-CN" sz="2000" dirty="0"/>
              <a:t>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/>
              <a:t>mmid</a:t>
            </a:r>
            <a:r>
              <a:rPr kumimoji="1" lang="en-US" altLang="zh-CN" sz="2000" dirty="0"/>
              <a:t> pairs;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 &lt;&lt; "1) " &lt;&lt; </a:t>
            </a:r>
            <a:r>
              <a:rPr kumimoji="1" lang="en-US" altLang="zh-CN" sz="2000" dirty="0" err="1"/>
              <a:t>pairs.count</a:t>
            </a:r>
            <a:r>
              <a:rPr kumimoji="1" lang="en-US" altLang="zh-CN" sz="2000" dirty="0"/>
              <a:t>(15) &lt;&lt; 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/>
              <a:t>pairs.insert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mmid</a:t>
            </a:r>
            <a:r>
              <a:rPr kumimoji="1" lang="en-US" altLang="zh-CN" sz="2000" dirty="0"/>
              <a:t>::</a:t>
            </a:r>
            <a:r>
              <a:rPr kumimoji="1" lang="en-US" altLang="zh-CN" sz="2000" dirty="0" err="1"/>
              <a:t>value_type</a:t>
            </a:r>
            <a:r>
              <a:rPr kumimoji="1" lang="en-US" altLang="zh-CN" sz="2000" dirty="0"/>
              <a:t>(15,2.7));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>
                <a:solidFill>
                  <a:schemeClr val="accent2"/>
                </a:solidFill>
              </a:rPr>
              <a:t>pairs.insert</a:t>
            </a:r>
            <a:r>
              <a:rPr kumimoji="1" lang="en-US" altLang="zh-CN" sz="2000" dirty="0">
                <a:solidFill>
                  <a:schemeClr val="accent2"/>
                </a:solidFill>
              </a:rPr>
              <a:t>(</a:t>
            </a:r>
            <a:r>
              <a:rPr kumimoji="1" lang="en-US" altLang="zh-CN" sz="2000" dirty="0" err="1">
                <a:solidFill>
                  <a:schemeClr val="accent2"/>
                </a:solidFill>
              </a:rPr>
              <a:t>make_pair</a:t>
            </a:r>
            <a:r>
              <a:rPr kumimoji="1" lang="en-US" altLang="zh-CN" sz="2000" dirty="0">
                <a:solidFill>
                  <a:schemeClr val="accent2"/>
                </a:solidFill>
              </a:rPr>
              <a:t>(15,99.3));//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make_pair</a:t>
            </a:r>
            <a:r>
              <a:rPr kumimoji="1" lang="zh-CN" altLang="en-US" sz="2000" dirty="0">
                <a:ea typeface="黑体" panose="02010609060101010101" pitchFamily="49" charset="-122"/>
              </a:rPr>
              <a:t>生成</a:t>
            </a:r>
            <a:r>
              <a:rPr kumimoji="1" lang="en-US" altLang="zh-CN" sz="2000" dirty="0">
                <a:ea typeface="黑体" panose="02010609060101010101" pitchFamily="49" charset="-122"/>
              </a:rPr>
              <a:t>pair</a:t>
            </a:r>
            <a:r>
              <a:rPr kumimoji="1" lang="zh-CN" altLang="en-US" sz="2000" dirty="0">
                <a:ea typeface="黑体" panose="02010609060101010101" pitchFamily="49" charset="-122"/>
              </a:rPr>
              <a:t>对象</a:t>
            </a:r>
            <a:endParaRPr kumimoji="1" lang="zh-CN" altLang="en-US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zh-CN" altLang="en-US" sz="2000" dirty="0"/>
              <a:t>	</a:t>
            </a:r>
            <a:r>
              <a:rPr kumimoji="1" lang="en-US" altLang="zh-CN" sz="2000" dirty="0" err="1"/>
              <a:t>cout</a:t>
            </a:r>
            <a:r>
              <a:rPr kumimoji="1" lang="en-US" altLang="zh-CN" sz="2000" dirty="0"/>
              <a:t> &lt;&lt; "2) " &lt;&lt; </a:t>
            </a:r>
            <a:r>
              <a:rPr kumimoji="1" lang="en-US" altLang="zh-CN" sz="2000" dirty="0" err="1"/>
              <a:t>pairs.count</a:t>
            </a:r>
            <a:r>
              <a:rPr kumimoji="1" lang="en-US" altLang="zh-CN" sz="2000" dirty="0"/>
              <a:t>(15) &lt;&lt; </a:t>
            </a:r>
            <a:r>
              <a:rPr kumimoji="1" lang="en-US" altLang="zh-CN" sz="2000" dirty="0" err="1"/>
              <a:t>endl</a:t>
            </a:r>
            <a:r>
              <a:rPr kumimoji="1" lang="en-US" altLang="zh-CN" sz="2000" dirty="0"/>
              <a:t>;</a:t>
            </a:r>
            <a:endParaRPr kumimoji="1" lang="en-US" altLang="zh-CN" sz="2000" dirty="0"/>
          </a:p>
          <a:p>
            <a:pPr eaLnBrk="1" hangingPunct="1"/>
            <a:r>
              <a:rPr kumimoji="1" lang="en-US" altLang="zh-CN" sz="2000" dirty="0"/>
              <a:t>	</a:t>
            </a:r>
            <a:r>
              <a:rPr kumimoji="1" lang="en-US" altLang="zh-CN" sz="2000" dirty="0" err="1"/>
              <a:t>pairs.insert</a:t>
            </a:r>
            <a:r>
              <a:rPr kumimoji="1" lang="en-US" altLang="zh-CN" sz="2000" dirty="0"/>
              <a:t>(</a:t>
            </a:r>
            <a:r>
              <a:rPr kumimoji="1" lang="en-US" altLang="zh-CN" sz="2000" dirty="0" err="1"/>
              <a:t>mmid</a:t>
            </a:r>
            <a:r>
              <a:rPr kumimoji="1" lang="en-US" altLang="zh-CN" sz="2000" dirty="0"/>
              <a:t>::</a:t>
            </a:r>
            <a:r>
              <a:rPr kumimoji="1" lang="en-US" altLang="zh-CN" sz="2000" dirty="0" err="1"/>
              <a:t>value_type</a:t>
            </a:r>
            <a:r>
              <a:rPr kumimoji="1" lang="en-US" altLang="zh-CN" sz="2000" dirty="0"/>
              <a:t>(20,9.3));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map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zh-CN" altLang="en-US" sz="2000" dirty="0">
                <a:ea typeface="黑体" panose="02010609060101010101" pitchFamily="49" charset="-122"/>
              </a:rPr>
              <a:t>     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mmid</a:t>
            </a:r>
            <a:r>
              <a:rPr kumimoji="1" lang="en-US" altLang="zh-CN" sz="2000" dirty="0">
                <a:ea typeface="黑体" panose="02010609060101010101" pitchFamily="49" charset="-122"/>
              </a:rPr>
              <a:t>::iterator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     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"3) 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      for(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pairs.begin</a:t>
            </a:r>
            <a:r>
              <a:rPr kumimoji="1" lang="en-US" altLang="zh-CN" sz="2000" dirty="0">
                <a:ea typeface="黑体" panose="02010609060101010101" pitchFamily="49" charset="-122"/>
              </a:rPr>
              <a:t>();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!=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pairs.end</a:t>
            </a:r>
            <a:r>
              <a:rPr kumimoji="1" lang="en-US" altLang="zh-CN" sz="2000" dirty="0">
                <a:ea typeface="黑体" panose="02010609060101010101" pitchFamily="49" charset="-122"/>
              </a:rPr>
              <a:t>();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++ )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	   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*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 &lt;&lt; ",";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"4) 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	int n =  pairs[40];//</a:t>
            </a:r>
            <a:r>
              <a:rPr kumimoji="1" lang="zh-CN" altLang="en-US" sz="2000" dirty="0">
                <a:solidFill>
                  <a:schemeClr val="accent2"/>
                </a:solidFill>
                <a:ea typeface="黑体" panose="02010609060101010101" pitchFamily="49" charset="-122"/>
              </a:rPr>
              <a:t>如果没有关键字为</a:t>
            </a:r>
            <a:r>
              <a:rPr kumimoji="1" lang="en-US" altLang="zh-CN" sz="2000" dirty="0">
                <a:solidFill>
                  <a:schemeClr val="accent2"/>
                </a:solidFill>
                <a:ea typeface="黑体" panose="02010609060101010101" pitchFamily="49" charset="-122"/>
              </a:rPr>
              <a:t>40</a:t>
            </a:r>
            <a:r>
              <a:rPr kumimoji="1" lang="zh-CN" altLang="en-US" sz="2000" dirty="0">
                <a:solidFill>
                  <a:schemeClr val="accent2"/>
                </a:solidFill>
                <a:ea typeface="黑体" panose="02010609060101010101" pitchFamily="49" charset="-122"/>
              </a:rPr>
              <a:t>的元素，则插入一个</a:t>
            </a:r>
            <a:endParaRPr kumimoji="1" lang="zh-CN" altLang="en-US" sz="2000" dirty="0">
              <a:solidFill>
                <a:schemeClr val="accent2"/>
              </a:solidFill>
              <a:ea typeface="黑体" panose="02010609060101010101" pitchFamily="49" charset="-122"/>
            </a:endParaRPr>
          </a:p>
          <a:p>
            <a:pPr eaLnBrk="1" hangingPunct="1"/>
            <a:r>
              <a:rPr kumimoji="1" lang="zh-CN" altLang="en-US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>
                <a:ea typeface="黑体" panose="02010609060101010101" pitchFamily="49" charset="-122"/>
              </a:rPr>
              <a:t>for(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pairs.begin</a:t>
            </a:r>
            <a:r>
              <a:rPr kumimoji="1" lang="en-US" altLang="zh-CN" sz="2000" dirty="0">
                <a:ea typeface="黑体" panose="02010609060101010101" pitchFamily="49" charset="-122"/>
              </a:rPr>
              <a:t>();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!=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pairs.end</a:t>
            </a:r>
            <a:r>
              <a:rPr kumimoji="1" lang="en-US" altLang="zh-CN" sz="2000" dirty="0">
                <a:ea typeface="黑体" panose="02010609060101010101" pitchFamily="49" charset="-122"/>
              </a:rPr>
              <a:t>();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++ )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*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 &lt;&lt; ",";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000" dirty="0">
                <a:ea typeface="黑体" panose="02010609060101010101" pitchFamily="49" charset="-122"/>
              </a:rPr>
              <a:t>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"5) 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pairs[15] = 6.28; //</a:t>
            </a:r>
            <a:r>
              <a:rPr kumimoji="1" lang="zh-CN" altLang="en-US" sz="2000" dirty="0">
                <a:ea typeface="黑体" panose="02010609060101010101" pitchFamily="49" charset="-122"/>
              </a:rPr>
              <a:t>把关键字为</a:t>
            </a:r>
            <a:r>
              <a:rPr kumimoji="1" lang="en-US" altLang="zh-CN" sz="2000" dirty="0">
                <a:ea typeface="黑体" panose="02010609060101010101" pitchFamily="49" charset="-122"/>
              </a:rPr>
              <a:t>15</a:t>
            </a:r>
            <a:r>
              <a:rPr kumimoji="1" lang="zh-CN" altLang="en-US" sz="2000" dirty="0">
                <a:ea typeface="黑体" panose="02010609060101010101" pitchFamily="49" charset="-122"/>
              </a:rPr>
              <a:t>的元素值改成</a:t>
            </a:r>
            <a:r>
              <a:rPr kumimoji="1" lang="en-US" altLang="zh-CN" sz="2000" dirty="0">
                <a:ea typeface="黑体" panose="02010609060101010101" pitchFamily="49" charset="-122"/>
              </a:rPr>
              <a:t>6.28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for(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pairs.begin</a:t>
            </a:r>
            <a:r>
              <a:rPr kumimoji="1" lang="en-US" altLang="zh-CN" sz="2000" dirty="0">
                <a:ea typeface="黑体" panose="02010609060101010101" pitchFamily="49" charset="-122"/>
              </a:rPr>
              <a:t>();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!=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pairs.end</a:t>
            </a:r>
            <a:r>
              <a:rPr kumimoji="1" lang="en-US" altLang="zh-CN" sz="2000" dirty="0">
                <a:ea typeface="黑体" panose="02010609060101010101" pitchFamily="49" charset="-122"/>
              </a:rPr>
              <a:t>();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++ )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		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000" dirty="0">
                <a:ea typeface="黑体" panose="02010609060101010101" pitchFamily="49" charset="-122"/>
              </a:rPr>
              <a:t> &lt;&lt; * </a:t>
            </a:r>
            <a:r>
              <a:rPr kumimoji="1" lang="en-US" altLang="zh-CN" sz="20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000" dirty="0">
                <a:ea typeface="黑体" panose="02010609060101010101" pitchFamily="49" charset="-122"/>
              </a:rPr>
              <a:t>  &lt;&lt; ",";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            return 0;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r>
              <a:rPr kumimoji="1" lang="en-US" altLang="zh-CN" sz="2000" dirty="0">
                <a:ea typeface="黑体" panose="02010609060101010101" pitchFamily="49" charset="-122"/>
              </a:rPr>
              <a:t>}</a:t>
            </a:r>
            <a:endParaRPr kumimoji="1" lang="en-US" altLang="zh-CN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map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052736"/>
            <a:ext cx="835510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5000"/>
              </a:lnSpc>
            </a:pPr>
            <a:r>
              <a:rPr kumimoji="1" lang="zh-CN" altLang="en-US" sz="2000" dirty="0">
                <a:ea typeface="黑体" panose="02010609060101010101" pitchFamily="49" charset="-122"/>
              </a:rPr>
              <a:t>输出：</a:t>
            </a:r>
            <a:endParaRPr kumimoji="1" lang="zh-CN" altLang="en-US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</a:pPr>
            <a:r>
              <a:rPr kumimoji="1" lang="en-US" altLang="zh-CN" sz="2000" dirty="0">
                <a:ea typeface="黑体" panose="02010609060101010101" pitchFamily="49" charset="-122"/>
              </a:rPr>
              <a:t>1) 0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</a:pPr>
            <a:r>
              <a:rPr kumimoji="1" lang="en-US" altLang="zh-CN" sz="2000" dirty="0">
                <a:ea typeface="黑体" panose="02010609060101010101" pitchFamily="49" charset="-122"/>
              </a:rPr>
              <a:t>2) 1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</a:pPr>
            <a:r>
              <a:rPr kumimoji="1" lang="en-US" altLang="zh-CN" sz="2000" dirty="0">
                <a:ea typeface="黑体" panose="02010609060101010101" pitchFamily="49" charset="-122"/>
              </a:rPr>
              <a:t>3) (15,2.7),(20,9.3),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</a:pPr>
            <a:r>
              <a:rPr kumimoji="1" lang="en-US" altLang="zh-CN" sz="2000" dirty="0">
                <a:ea typeface="黑体" panose="02010609060101010101" pitchFamily="49" charset="-122"/>
              </a:rPr>
              <a:t>4) (15,2.7),(20,9.3),(40,0),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>
              <a:lnSpc>
                <a:spcPct val="95000"/>
              </a:lnSpc>
            </a:pPr>
            <a:r>
              <a:rPr kumimoji="1" lang="en-US" altLang="zh-CN" sz="2000" dirty="0">
                <a:ea typeface="黑体" panose="02010609060101010101" pitchFamily="49" charset="-122"/>
              </a:rPr>
              <a:t>5) (15,6.28),(20,9.3),(40,0),</a:t>
            </a:r>
            <a:endParaRPr kumimoji="1" lang="en-US" altLang="zh-CN" sz="2000" dirty="0">
              <a:ea typeface="黑体" panose="02010609060101010101" pitchFamily="49" charset="-122"/>
            </a:endParaRPr>
          </a:p>
          <a:p>
            <a:pPr eaLnBrk="1" hangingPunct="1"/>
            <a:endParaRPr kumimoji="1" lang="en-US" altLang="zh-CN" sz="20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stack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可用 </a:t>
            </a:r>
            <a:r>
              <a:rPr lang="en-US" altLang="zh-CN" sz="2400" dirty="0"/>
              <a:t>vector, list, deque</a:t>
            </a:r>
            <a:r>
              <a:rPr lang="zh-CN" altLang="en-US" sz="2400" dirty="0"/>
              <a:t>来实现</a:t>
            </a:r>
            <a:endParaRPr lang="zh-CN" altLang="en-US" sz="2400" dirty="0"/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F81BD"/>
                </a:solidFill>
              </a:rPr>
              <a:t>缺省情况下，用</a:t>
            </a:r>
            <a:r>
              <a:rPr lang="en-US" altLang="zh-CN" sz="2000" dirty="0">
                <a:solidFill>
                  <a:srgbClr val="4F81BD"/>
                </a:solidFill>
              </a:rPr>
              <a:t>deque</a:t>
            </a:r>
            <a:r>
              <a:rPr lang="zh-CN" altLang="en-US" sz="2000" dirty="0">
                <a:solidFill>
                  <a:srgbClr val="4F81BD"/>
                </a:solidFill>
              </a:rPr>
              <a:t>实现</a:t>
            </a:r>
            <a:endParaRPr lang="zh-CN" altLang="en-US" sz="2000" dirty="0">
              <a:solidFill>
                <a:srgbClr val="4F81BD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4F81BD"/>
                </a:solidFill>
              </a:rPr>
              <a:t>用 </a:t>
            </a:r>
            <a:r>
              <a:rPr lang="en-US" altLang="zh-CN" sz="2000" dirty="0">
                <a:solidFill>
                  <a:srgbClr val="4F81BD"/>
                </a:solidFill>
              </a:rPr>
              <a:t>vector</a:t>
            </a:r>
            <a:r>
              <a:rPr lang="zh-CN" altLang="en-US" sz="2000" dirty="0">
                <a:solidFill>
                  <a:srgbClr val="4F81BD"/>
                </a:solidFill>
              </a:rPr>
              <a:t>和</a:t>
            </a:r>
            <a:r>
              <a:rPr lang="en-US" altLang="zh-CN" sz="2000" dirty="0">
                <a:solidFill>
                  <a:srgbClr val="4F81BD"/>
                </a:solidFill>
              </a:rPr>
              <a:t>deque</a:t>
            </a:r>
            <a:r>
              <a:rPr lang="zh-CN" altLang="en-US" sz="2000" dirty="0">
                <a:solidFill>
                  <a:srgbClr val="4F81BD"/>
                </a:solidFill>
              </a:rPr>
              <a:t>实现，比用</a:t>
            </a:r>
            <a:r>
              <a:rPr lang="en-US" altLang="zh-CN" sz="2000" dirty="0">
                <a:solidFill>
                  <a:srgbClr val="4F81BD"/>
                </a:solidFill>
              </a:rPr>
              <a:t>list</a:t>
            </a:r>
            <a:r>
              <a:rPr lang="zh-CN" altLang="en-US" sz="2000" dirty="0">
                <a:solidFill>
                  <a:srgbClr val="4F81BD"/>
                </a:solidFill>
              </a:rPr>
              <a:t>实现性能好</a:t>
            </a:r>
            <a:endParaRPr lang="en-US" altLang="zh-CN" sz="2000" dirty="0">
              <a:solidFill>
                <a:srgbClr val="4F81BD"/>
              </a:solidFill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lvl="1" eaLnBrk="1" hangingPunct="1"/>
            <a:endParaRPr lang="zh-CN" altLang="en-US" sz="2000" dirty="0"/>
          </a:p>
          <a:p>
            <a:pPr eaLnBrk="1" hangingPunct="1"/>
            <a:r>
              <a:rPr lang="en-US" altLang="zh-CN" sz="2400" dirty="0"/>
              <a:t>template&lt;class T, class </a:t>
            </a:r>
            <a:r>
              <a:rPr lang="en-US" altLang="zh-CN" sz="2400" dirty="0" err="1"/>
              <a:t>Cont</a:t>
            </a:r>
            <a:r>
              <a:rPr lang="en-US" altLang="zh-CN" sz="2400" dirty="0"/>
              <a:t> = deque&lt;T&gt; &gt;  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class stack { 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	…..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};</a:t>
            </a:r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eaLnBrk="1" hangingPunct="1"/>
            <a:r>
              <a:rPr lang="en-US" altLang="zh-CN" sz="2400" dirty="0"/>
              <a:t>stack </a:t>
            </a:r>
            <a:r>
              <a:rPr lang="zh-CN" altLang="en-US" sz="2400" dirty="0"/>
              <a:t>是后进先出的数据结构，只能插入、删除、访问栈顶的元素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FEFFFF"/>
                </a:solidFill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高级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" y="910760"/>
            <a:ext cx="4356371" cy="26642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r="10745" b="8861"/>
          <a:stretch>
            <a:fillRect/>
          </a:stretch>
        </p:blipFill>
        <p:spPr>
          <a:xfrm>
            <a:off x="4558104" y="910760"/>
            <a:ext cx="4366856" cy="305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13" y="3954935"/>
            <a:ext cx="5066827" cy="27238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18384" y="6307077"/>
            <a:ext cx="2446223" cy="400110"/>
          </a:xfrm>
          <a:prstGeom prst="rect">
            <a:avLst/>
          </a:prstGeom>
          <a:solidFill>
            <a:srgbClr val="4F81BD"/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语言数据结构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stack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/>
              <a:t>stack </a:t>
            </a:r>
            <a:r>
              <a:rPr lang="zh-CN" altLang="en-US" dirty="0"/>
              <a:t>上可以进行以下操作：</a:t>
            </a:r>
            <a:endParaRPr lang="en-US" altLang="zh-CN" dirty="0"/>
          </a:p>
          <a:p>
            <a:pPr eaLnBrk="1" hangingPunct="1"/>
            <a:endParaRPr lang="zh-CN" altLang="en-US" dirty="0"/>
          </a:p>
          <a:p>
            <a:pPr lvl="1" eaLnBrk="1" hangingPunct="1"/>
            <a:r>
              <a:rPr lang="zh-CN" altLang="en-US" dirty="0"/>
              <a:t>	</a:t>
            </a:r>
            <a:r>
              <a:rPr lang="en-US" altLang="zh-CN" dirty="0">
                <a:solidFill>
                  <a:srgbClr val="4F81BD"/>
                </a:solidFill>
              </a:rPr>
              <a:t>push: 	</a:t>
            </a:r>
            <a:r>
              <a:rPr lang="zh-CN" altLang="en-US" dirty="0">
                <a:solidFill>
                  <a:srgbClr val="4F81BD"/>
                </a:solidFill>
              </a:rPr>
              <a:t>插入元素</a:t>
            </a:r>
            <a:endParaRPr lang="zh-CN" altLang="en-US" dirty="0">
              <a:solidFill>
                <a:srgbClr val="4F81BD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rgbClr val="4F81BD"/>
                </a:solidFill>
              </a:rPr>
              <a:t>	</a:t>
            </a:r>
            <a:r>
              <a:rPr lang="en-US" altLang="zh-CN" dirty="0">
                <a:solidFill>
                  <a:srgbClr val="4F81BD"/>
                </a:solidFill>
              </a:rPr>
              <a:t>pop:	</a:t>
            </a:r>
            <a:r>
              <a:rPr lang="zh-CN" altLang="en-US" dirty="0">
                <a:solidFill>
                  <a:srgbClr val="4F81BD"/>
                </a:solidFill>
              </a:rPr>
              <a:t>弹出元素</a:t>
            </a:r>
            <a:endParaRPr lang="zh-CN" altLang="en-US" dirty="0">
              <a:solidFill>
                <a:srgbClr val="4F81BD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rgbClr val="4F81BD"/>
                </a:solidFill>
              </a:rPr>
              <a:t>	</a:t>
            </a:r>
            <a:r>
              <a:rPr lang="en-US" altLang="zh-CN" dirty="0">
                <a:solidFill>
                  <a:srgbClr val="4F81BD"/>
                </a:solidFill>
              </a:rPr>
              <a:t>top:	</a:t>
            </a:r>
            <a:r>
              <a:rPr lang="zh-CN" altLang="en-US" dirty="0">
                <a:solidFill>
                  <a:srgbClr val="4F81BD"/>
                </a:solidFill>
              </a:rPr>
              <a:t>返回栈顶元素的引用</a:t>
            </a:r>
            <a:endParaRPr lang="zh-CN" altLang="en-US" dirty="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queue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400" indent="-5334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和</a:t>
            </a:r>
            <a:r>
              <a:rPr lang="en-US" altLang="zh-CN" sz="2400" dirty="0"/>
              <a:t>stack </a:t>
            </a:r>
            <a:r>
              <a:rPr lang="zh-CN" altLang="en-US" sz="2400" dirty="0"/>
              <a:t>基本类似，可以用 </a:t>
            </a:r>
            <a:r>
              <a:rPr lang="en-US" altLang="zh-CN" sz="2400" dirty="0"/>
              <a:t>list</a:t>
            </a:r>
            <a:r>
              <a:rPr lang="zh-CN" altLang="en-US" sz="2400" dirty="0"/>
              <a:t>和</a:t>
            </a:r>
            <a:r>
              <a:rPr lang="en-US" altLang="zh-CN" sz="2400" dirty="0"/>
              <a:t>deque</a:t>
            </a:r>
            <a:r>
              <a:rPr lang="zh-CN" altLang="en-US" sz="2400" dirty="0"/>
              <a:t>实现，缺省情况下用</a:t>
            </a:r>
            <a:r>
              <a:rPr lang="en-US" altLang="zh-CN" sz="2400" dirty="0"/>
              <a:t>deque</a:t>
            </a:r>
            <a:r>
              <a:rPr lang="zh-CN" altLang="en-US" sz="2400" dirty="0"/>
              <a:t>实现</a:t>
            </a:r>
            <a:endParaRPr lang="en-US" altLang="zh-CN" sz="2400" dirty="0"/>
          </a:p>
          <a:p>
            <a:pPr marL="533400" indent="-533400" eaLnBrk="1" hangingPunct="1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533400" indent="-533400" eaLnBrk="1" hangingPunct="1"/>
            <a:r>
              <a:rPr lang="en-US" altLang="zh-CN" sz="2400" dirty="0"/>
              <a:t>template&lt;class T, class </a:t>
            </a:r>
            <a:r>
              <a:rPr lang="en-US" altLang="zh-CN" sz="2400" dirty="0" err="1"/>
              <a:t>Cont</a:t>
            </a:r>
            <a:r>
              <a:rPr lang="en-US" altLang="zh-CN" sz="2400" dirty="0"/>
              <a:t> = deque&lt;T&gt; &gt; </a:t>
            </a:r>
            <a:endParaRPr lang="en-US" altLang="zh-CN" sz="2400" dirty="0"/>
          </a:p>
          <a:p>
            <a:pPr marL="533400" indent="-533400" eaLnBrk="1" hangingPunct="1"/>
            <a:r>
              <a:rPr lang="en-US" altLang="zh-CN" sz="2400" dirty="0"/>
              <a:t>class queue {</a:t>
            </a:r>
            <a:br>
              <a:rPr lang="en-US" altLang="zh-CN" sz="2400" dirty="0"/>
            </a:br>
            <a:r>
              <a:rPr lang="en-US" altLang="zh-CN" sz="2400" dirty="0"/>
              <a:t>……</a:t>
            </a:r>
            <a:endParaRPr lang="en-US" altLang="zh-CN" sz="2400" dirty="0"/>
          </a:p>
          <a:p>
            <a:pPr marL="533400" indent="-533400" eaLnBrk="1" hangingPunct="1"/>
            <a:r>
              <a:rPr lang="en-US" altLang="zh-CN" sz="2400" dirty="0"/>
              <a:t>};</a:t>
            </a:r>
            <a:endParaRPr lang="en-US" altLang="zh-CN" sz="2400" dirty="0"/>
          </a:p>
          <a:p>
            <a:pPr marL="533400" indent="-533400" eaLnBrk="1" hangingPunct="1"/>
            <a:endParaRPr lang="en-US" altLang="zh-CN" sz="2400" dirty="0"/>
          </a:p>
          <a:p>
            <a:pPr marL="533400" indent="-5334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同样也有</a:t>
            </a:r>
            <a:r>
              <a:rPr lang="en-US" altLang="zh-CN" sz="2400" dirty="0" err="1"/>
              <a:t>push,pop,top</a:t>
            </a:r>
            <a:r>
              <a:rPr lang="zh-CN" altLang="en-US" sz="2400" dirty="0"/>
              <a:t>函数</a:t>
            </a:r>
            <a:endParaRPr lang="en-US" altLang="zh-CN" sz="2400" dirty="0"/>
          </a:p>
          <a:p>
            <a:pPr marL="533400" indent="-533400" eaLnBrk="1" hangingPunct="1"/>
            <a:endParaRPr lang="en-US" altLang="zh-CN" sz="2400" dirty="0"/>
          </a:p>
          <a:p>
            <a:pPr marL="533400" indent="-5334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但是</a:t>
            </a:r>
            <a:r>
              <a:rPr lang="en-US" altLang="zh-CN" sz="2400" dirty="0"/>
              <a:t>push</a:t>
            </a:r>
            <a:r>
              <a:rPr lang="zh-CN" altLang="en-US" sz="2400" dirty="0"/>
              <a:t>发生在队尾，</a:t>
            </a:r>
            <a:r>
              <a:rPr lang="en-US" altLang="zh-CN" sz="2400" dirty="0" err="1"/>
              <a:t>pop,top</a:t>
            </a:r>
            <a:r>
              <a:rPr lang="zh-CN" altLang="en-US" sz="2400" dirty="0"/>
              <a:t>发生在队头，先进先出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priority_queue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和 </a:t>
            </a:r>
            <a:r>
              <a:rPr lang="en-US" altLang="zh-CN" sz="2400" dirty="0"/>
              <a:t>queue</a:t>
            </a:r>
            <a:r>
              <a:rPr lang="zh-CN" altLang="en-US" sz="2400" dirty="0"/>
              <a:t>类似，可以用</a:t>
            </a:r>
            <a:r>
              <a:rPr lang="en-US" altLang="zh-CN" sz="2400" dirty="0"/>
              <a:t>vector</a:t>
            </a:r>
            <a:r>
              <a:rPr lang="zh-CN" altLang="en-US" sz="2400" dirty="0"/>
              <a:t>和</a:t>
            </a:r>
            <a:r>
              <a:rPr lang="en-US" altLang="zh-CN" sz="2400" dirty="0"/>
              <a:t>deque</a:t>
            </a:r>
            <a:r>
              <a:rPr lang="zh-CN" altLang="en-US" sz="2400" dirty="0"/>
              <a:t>实现，缺省情况下用</a:t>
            </a:r>
            <a:r>
              <a:rPr lang="en-US" altLang="zh-CN" sz="2400" dirty="0"/>
              <a:t>vector</a:t>
            </a:r>
            <a:r>
              <a:rPr lang="zh-CN" altLang="en-US" sz="2400" dirty="0"/>
              <a:t>实现。</a:t>
            </a:r>
            <a:endParaRPr lang="en-US" altLang="zh-CN" sz="2400" dirty="0"/>
          </a:p>
          <a:p>
            <a:pPr eaLnBrk="1" hangingPunct="1"/>
            <a:endParaRPr lang="en-US" altLang="zh-CN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priority_queue</a:t>
            </a:r>
            <a:r>
              <a:rPr lang="en-US" altLang="zh-CN" sz="2400" dirty="0"/>
              <a:t> </a:t>
            </a:r>
            <a:r>
              <a:rPr lang="zh-CN" altLang="en-US" sz="2400" dirty="0"/>
              <a:t>通常用</a:t>
            </a:r>
            <a:r>
              <a:rPr lang="zh-CN" altLang="en-US" sz="2400" dirty="0">
                <a:solidFill>
                  <a:schemeClr val="accent2"/>
                </a:solidFill>
              </a:rPr>
              <a:t>堆排序技术</a:t>
            </a:r>
            <a:r>
              <a:rPr lang="zh-CN" altLang="en-US" sz="2400" dirty="0"/>
              <a:t>实现，保证最大的元素总是在最前面。即执行</a:t>
            </a:r>
            <a:r>
              <a:rPr lang="en-US" altLang="zh-CN" sz="2400" dirty="0"/>
              <a:t>pop</a:t>
            </a:r>
            <a:r>
              <a:rPr lang="zh-CN" altLang="en-US" sz="2400" dirty="0"/>
              <a:t>操作时，删除的是最大的元素，执行</a:t>
            </a:r>
            <a:r>
              <a:rPr lang="en-US" altLang="zh-CN" sz="2400" dirty="0"/>
              <a:t>top</a:t>
            </a:r>
            <a:r>
              <a:rPr lang="zh-CN" altLang="en-US" sz="2400" dirty="0"/>
              <a:t>操作时，返回的是最大元素的引用。默认的元素比较器是 </a:t>
            </a:r>
            <a:r>
              <a:rPr lang="en-US" altLang="zh-CN" sz="2400" dirty="0"/>
              <a:t>less&lt;T&gt;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priority_queue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550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#include &lt;queue&gt;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#include &lt;iostream&gt;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using namespace std;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int main()  {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priority_queue</a:t>
            </a:r>
            <a:r>
              <a:rPr kumimoji="1" lang="en-US" altLang="zh-CN" sz="2400" dirty="0"/>
              <a:t>&lt;double&gt; priorities;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(3.2);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(9.8);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(5.4);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while( !</a:t>
            </a:r>
            <a:r>
              <a:rPr kumimoji="1" lang="en-US" altLang="zh-CN" sz="2400" dirty="0" err="1"/>
              <a:t>priorities.empty</a:t>
            </a:r>
            <a:r>
              <a:rPr kumimoji="1" lang="en-US" altLang="zh-CN" sz="2400" dirty="0"/>
              <a:t>() ) {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	</a:t>
            </a:r>
            <a:r>
              <a:rPr kumimoji="1" lang="en-US" altLang="zh-CN" sz="2400" dirty="0" err="1"/>
              <a:t>cout</a:t>
            </a:r>
            <a:r>
              <a:rPr kumimoji="1" lang="en-US" altLang="zh-CN" sz="2400" dirty="0"/>
              <a:t> &lt;&lt; </a:t>
            </a:r>
            <a:r>
              <a:rPr kumimoji="1" lang="en-US" altLang="zh-CN" sz="2400" dirty="0" err="1"/>
              <a:t>priorities.top</a:t>
            </a:r>
            <a:r>
              <a:rPr kumimoji="1" lang="en-US" altLang="zh-CN" sz="2400" dirty="0"/>
              <a:t>() &lt;&lt; " ";    </a:t>
            </a:r>
            <a:r>
              <a:rPr kumimoji="1" lang="en-US" altLang="zh-CN" sz="2400" dirty="0" err="1"/>
              <a:t>priorities.pop</a:t>
            </a:r>
            <a:r>
              <a:rPr kumimoji="1" lang="en-US" altLang="zh-CN" sz="2400" dirty="0"/>
              <a:t>();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}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     return 0;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} 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输出结果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9.8 5.4 3.2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内置排序方法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sort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2983" y="1105287"/>
            <a:ext cx="8498034" cy="550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#include &lt;queue&gt;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#include &lt;iostream&gt;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using namespace std;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int main()  {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priority_queue</a:t>
            </a:r>
            <a:r>
              <a:rPr kumimoji="1" lang="en-US" altLang="zh-CN" sz="2400" dirty="0"/>
              <a:t>&lt;double&gt; priorities;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(3.2);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(9.8);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</a:t>
            </a:r>
            <a:r>
              <a:rPr kumimoji="1" lang="en-US" altLang="zh-CN" sz="2400" dirty="0" err="1"/>
              <a:t>priorities.push</a:t>
            </a:r>
            <a:r>
              <a:rPr kumimoji="1" lang="en-US" altLang="zh-CN" sz="2400" dirty="0"/>
              <a:t>(5.4);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while( !</a:t>
            </a:r>
            <a:r>
              <a:rPr kumimoji="1" lang="en-US" altLang="zh-CN" sz="2400" dirty="0" err="1"/>
              <a:t>priorities.empty</a:t>
            </a:r>
            <a:r>
              <a:rPr kumimoji="1" lang="en-US" altLang="zh-CN" sz="2400" dirty="0"/>
              <a:t>() ) {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	</a:t>
            </a:r>
            <a:r>
              <a:rPr kumimoji="1" lang="en-US" altLang="zh-CN" sz="2400" dirty="0" err="1"/>
              <a:t>cout</a:t>
            </a:r>
            <a:r>
              <a:rPr kumimoji="1" lang="en-US" altLang="zh-CN" sz="2400" dirty="0"/>
              <a:t> &lt;&lt; </a:t>
            </a:r>
            <a:r>
              <a:rPr kumimoji="1" lang="en-US" altLang="zh-CN" sz="2400" dirty="0" err="1"/>
              <a:t>priorities.top</a:t>
            </a:r>
            <a:r>
              <a:rPr kumimoji="1" lang="en-US" altLang="zh-CN" sz="2400" dirty="0"/>
              <a:t>() &lt;&lt; " ";    </a:t>
            </a:r>
            <a:r>
              <a:rPr kumimoji="1" lang="en-US" altLang="zh-CN" sz="2400" dirty="0" err="1"/>
              <a:t>priorities.pop</a:t>
            </a:r>
            <a:r>
              <a:rPr kumimoji="1" lang="en-US" altLang="zh-CN" sz="2400" dirty="0"/>
              <a:t>();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	}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     return 0;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/>
              <a:t>} </a:t>
            </a:r>
            <a:endParaRPr kumimoji="1" lang="en-US" altLang="zh-CN" sz="2400" dirty="0"/>
          </a:p>
          <a:p>
            <a:pPr eaLnBrk="1" hangingPunct="1">
              <a:spcBef>
                <a:spcPct val="5000"/>
              </a:spcBef>
            </a:pPr>
            <a:r>
              <a:rPr kumimoji="1"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//</a:t>
            </a:r>
            <a:r>
              <a:rPr kumimoji="1"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输出结果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9.8 5.4 3.2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适配器 </a:t>
            </a:r>
            <a:r>
              <a:rPr lang="en-US" altLang="zh-CN" dirty="0" err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priority_queue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1520" y="2420888"/>
            <a:ext cx="35283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sz="2400" dirty="0"/>
              <a:t>输出：</a:t>
            </a:r>
            <a:r>
              <a:rPr kumimoji="1" lang="en-US" altLang="zh-CN" sz="2400" dirty="0"/>
              <a:t>(</a:t>
            </a:r>
            <a:r>
              <a:rPr kumimoji="1" lang="zh-CN" altLang="en-US" sz="2400" dirty="0"/>
              <a:t>无</a:t>
            </a:r>
            <a:r>
              <a:rPr kumimoji="1" lang="en-US" altLang="zh-CN" sz="2400" dirty="0"/>
              <a:t>sort</a:t>
            </a:r>
            <a:r>
              <a:rPr kumimoji="1" lang="zh-CN" altLang="en-US" sz="2400" dirty="0"/>
              <a:t>语句</a:t>
            </a:r>
            <a:r>
              <a:rPr kumimoji="1" lang="en-US" altLang="zh-CN" sz="2400" dirty="0"/>
              <a:t>)</a:t>
            </a:r>
            <a:endParaRPr kumimoji="1" lang="en-US" altLang="zh-CN" sz="2400" dirty="0"/>
          </a:p>
          <a:p>
            <a:pPr eaLnBrk="1" hangingPunct="1">
              <a:lnSpc>
                <a:spcPct val="90000"/>
              </a:lnSpc>
            </a:pPr>
            <a:endParaRPr kumimoji="1"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/>
              <a:t>1) 8</a:t>
            </a:r>
            <a:endParaRPr kumimoji="1"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/>
              <a:t>2) 3</a:t>
            </a:r>
            <a:endParaRPr kumimoji="1" lang="en-US" altLang="zh-CN" sz="240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dirty="0"/>
              <a:t>3) 9 not found</a:t>
            </a:r>
            <a:endParaRPr kumimoji="1"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580112" y="2420888"/>
            <a:ext cx="416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sz="2400" i="0" dirty="0"/>
              <a:t>输出： </a:t>
            </a:r>
            <a:r>
              <a:rPr kumimoji="1" lang="en-US" altLang="zh-CN" sz="2400" i="0" dirty="0"/>
              <a:t>(</a:t>
            </a:r>
            <a:r>
              <a:rPr kumimoji="1" lang="zh-CN" altLang="en-US" sz="2400" i="0" dirty="0"/>
              <a:t>有</a:t>
            </a:r>
            <a:r>
              <a:rPr kumimoji="1" lang="en-US" altLang="zh-CN" sz="2400" i="0" dirty="0"/>
              <a:t>sort</a:t>
            </a:r>
            <a:r>
              <a:rPr kumimoji="1" lang="zh-CN" altLang="en-US" sz="2400" i="0" dirty="0"/>
              <a:t>语句</a:t>
            </a:r>
            <a:r>
              <a:rPr kumimoji="1" lang="en-US" altLang="zh-CN" sz="2400" i="0" dirty="0"/>
              <a:t>)</a:t>
            </a:r>
            <a:endParaRPr kumimoji="1" lang="en-US" altLang="zh-CN" sz="2400" i="0" dirty="0"/>
          </a:p>
          <a:p>
            <a:pPr eaLnBrk="1" hangingPunct="1">
              <a:lnSpc>
                <a:spcPct val="90000"/>
              </a:lnSpc>
            </a:pPr>
            <a:endParaRPr kumimoji="1" lang="en-US" altLang="zh-CN" sz="2400" i="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i="0" dirty="0"/>
              <a:t>1) 8</a:t>
            </a:r>
            <a:endParaRPr kumimoji="1" lang="en-US" altLang="zh-CN" sz="2400" i="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i="0" dirty="0"/>
              <a:t>2) 3</a:t>
            </a:r>
            <a:endParaRPr kumimoji="1" lang="en-US" altLang="zh-CN" sz="2400" i="0" dirty="0"/>
          </a:p>
          <a:p>
            <a:pPr eaLnBrk="1" hangingPunct="1">
              <a:lnSpc>
                <a:spcPct val="90000"/>
              </a:lnSpc>
            </a:pPr>
            <a:r>
              <a:rPr kumimoji="1" lang="en-US" altLang="zh-CN" sz="2400" i="0" dirty="0"/>
              <a:t>3) 9 found</a:t>
            </a:r>
            <a:endParaRPr kumimoji="1" lang="en-US" altLang="zh-CN" sz="2400" i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6"/>
          <p:cNvSpPr>
            <a:spLocks noChangeArrowheads="1"/>
          </p:cNvSpPr>
          <p:nvPr/>
        </p:nvSpPr>
        <p:spPr bwMode="auto">
          <a:xfrm>
            <a:off x="2339975" y="3418907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: 圆角 15"/>
          <p:cNvSpPr>
            <a:spLocks noChangeArrowheads="1"/>
          </p:cNvSpPr>
          <p:nvPr/>
        </p:nvSpPr>
        <p:spPr bwMode="auto">
          <a:xfrm>
            <a:off x="1336309" y="3428231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770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目录导航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168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16888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语言之数据结构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" r="10745" b="8861"/>
          <a:stretch>
            <a:fillRect/>
          </a:stretch>
        </p:blipFill>
        <p:spPr>
          <a:xfrm>
            <a:off x="107504" y="1412776"/>
            <a:ext cx="8603359" cy="47525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4933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</a:t>
            </a:r>
            <a:r>
              <a:rPr lang="en-US" altLang="zh-CN" sz="2800">
                <a:solidFill>
                  <a:schemeClr val="bg1"/>
                </a:solidFill>
                <a:sym typeface="+mn-lt"/>
              </a:rPr>
              <a:t>list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的常用方法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5891" name="图片 3" descr="表格&#10;&#10;描述已自动生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"/>
          <a:stretch>
            <a:fillRect/>
          </a:stretch>
        </p:blipFill>
        <p:spPr bwMode="auto">
          <a:xfrm>
            <a:off x="165100" y="1700213"/>
            <a:ext cx="8813800" cy="354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</a:t>
            </a:r>
            <a:r>
              <a:rPr lang="en-US" altLang="zh-CN" sz="2800">
                <a:solidFill>
                  <a:schemeClr val="bg1"/>
                </a:solidFill>
                <a:sym typeface="+mn-lt"/>
              </a:rPr>
              <a:t>list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的常用方法 样例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6915" name="Rectangle 10"/>
          <p:cNvSpPr>
            <a:spLocks noChangeArrowheads="1"/>
          </p:cNvSpPr>
          <p:nvPr/>
        </p:nvSpPr>
        <p:spPr bwMode="auto">
          <a:xfrm>
            <a:off x="323850" y="981075"/>
            <a:ext cx="3540125" cy="5278438"/>
          </a:xfrm>
          <a:prstGeom prst="roundRect">
            <a:avLst>
              <a:gd name="adj" fmla="val 6083"/>
            </a:avLst>
          </a:prstGeom>
          <a:solidFill>
            <a:srgbClr val="B8D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 = [1, 1, 2, 2, 4]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列表的长度：</a:t>
            </a:r>
            <a:r>
              <a:rPr lang="en-US" altLang="zh-CN" sz="1400">
                <a:sym typeface="+mn-lt"/>
              </a:rPr>
              <a:t>', len(lis))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print('1 </a:t>
            </a:r>
            <a:r>
              <a:rPr lang="zh-CN" altLang="en-US" sz="1400">
                <a:sym typeface="+mn-lt"/>
              </a:rPr>
              <a:t>在列表中出现的次数：</a:t>
            </a:r>
            <a:r>
              <a:rPr lang="en-US" altLang="zh-CN" sz="1400">
                <a:sym typeface="+mn-lt"/>
              </a:rPr>
              <a:t>', lis.count(1))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列表中第一个 </a:t>
            </a:r>
            <a:r>
              <a:rPr lang="en-US" altLang="zh-CN" sz="1400">
                <a:sym typeface="+mn-lt"/>
              </a:rPr>
              <a:t>2 </a:t>
            </a:r>
            <a:r>
              <a:rPr lang="zh-CN" altLang="en-US" sz="1400">
                <a:sym typeface="+mn-lt"/>
              </a:rPr>
              <a:t>的索引位置：</a:t>
            </a:r>
            <a:r>
              <a:rPr lang="en-US" altLang="zh-CN" sz="1400">
                <a:sym typeface="+mn-lt"/>
              </a:rPr>
              <a:t>', lis.index(2))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lis.append(5)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在列表末尾添加 </a:t>
            </a:r>
            <a:r>
              <a:rPr lang="en-US" altLang="zh-CN" sz="1400">
                <a:sym typeface="+mn-lt"/>
              </a:rPr>
              <a:t>5 </a:t>
            </a:r>
            <a:r>
              <a:rPr lang="zh-CN" altLang="en-US" sz="1400">
                <a:sym typeface="+mn-lt"/>
              </a:rPr>
              <a:t>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lis.extend([6, 7, 8])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追加后的列表为：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lis.insert(4, 3)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在第 </a:t>
            </a:r>
            <a:r>
              <a:rPr lang="en-US" altLang="zh-CN" sz="1400">
                <a:sym typeface="+mn-lt"/>
              </a:rPr>
              <a:t>5 </a:t>
            </a:r>
            <a:r>
              <a:rPr lang="zh-CN" altLang="en-US" sz="1400">
                <a:sym typeface="+mn-lt"/>
              </a:rPr>
              <a:t>个位置插入数组 </a:t>
            </a:r>
            <a:r>
              <a:rPr lang="en-US" altLang="zh-CN" sz="1400">
                <a:sym typeface="+mn-lt"/>
              </a:rPr>
              <a:t>3</a:t>
            </a:r>
            <a:r>
              <a:rPr lang="zh-CN" altLang="en-US" sz="1400">
                <a:sym typeface="+mn-lt"/>
              </a:rPr>
              <a:t>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lis.pop()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# </a:t>
            </a:r>
            <a:r>
              <a:rPr lang="zh-CN" altLang="en-US" sz="1400">
                <a:sym typeface="+mn-lt"/>
              </a:rPr>
              <a:t>删除列表中的最后一个元素</a:t>
            </a:r>
            <a:endParaRPr lang="zh-CN" altLang="en-US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删除最后一个元素后的列表：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lis.pop(2)</a:t>
            </a:r>
            <a:endParaRPr lang="en-US" altLang="zh-CN" sz="1400">
              <a:sym typeface="+mn-lt"/>
            </a:endParaRPr>
          </a:p>
        </p:txBody>
      </p:sp>
      <p:sp>
        <p:nvSpPr>
          <p:cNvPr id="166916" name="Rectangle 10"/>
          <p:cNvSpPr>
            <a:spLocks noChangeArrowheads="1"/>
          </p:cNvSpPr>
          <p:nvPr/>
        </p:nvSpPr>
        <p:spPr bwMode="auto">
          <a:xfrm>
            <a:off x="4586288" y="981075"/>
            <a:ext cx="3802062" cy="5278438"/>
          </a:xfrm>
          <a:prstGeom prst="roundRect">
            <a:avLst>
              <a:gd name="adj" fmla="val 6083"/>
            </a:avLst>
          </a:prstGeom>
          <a:solidFill>
            <a:srgbClr val="B8D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# </a:t>
            </a:r>
            <a:r>
              <a:rPr lang="zh-CN" altLang="en-US" sz="1400">
                <a:sym typeface="+mn-lt"/>
              </a:rPr>
              <a:t>删除列表中索引为 </a:t>
            </a:r>
            <a:r>
              <a:rPr lang="en-US" altLang="zh-CN" sz="1400">
                <a:sym typeface="+mn-lt"/>
              </a:rPr>
              <a:t>2 </a:t>
            </a:r>
            <a:r>
              <a:rPr lang="zh-CN" altLang="en-US" sz="1400">
                <a:sym typeface="+mn-lt"/>
              </a:rPr>
              <a:t>的元素</a:t>
            </a:r>
            <a:endParaRPr lang="zh-CN" altLang="en-US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删除索引为 </a:t>
            </a:r>
            <a:r>
              <a:rPr lang="en-US" altLang="zh-CN" sz="1400">
                <a:sym typeface="+mn-lt"/>
              </a:rPr>
              <a:t>2 </a:t>
            </a:r>
            <a:r>
              <a:rPr lang="zh-CN" altLang="en-US" sz="1400">
                <a:sym typeface="+mn-lt"/>
              </a:rPr>
              <a:t>的元素后的列表：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lis.remove(1)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#</a:t>
            </a:r>
            <a:r>
              <a:rPr lang="zh-CN" altLang="en-US" sz="1400">
                <a:sym typeface="+mn-lt"/>
              </a:rPr>
              <a:t>删除列表中的第一个 </a:t>
            </a:r>
            <a:r>
              <a:rPr lang="en-US" altLang="zh-CN" sz="1400">
                <a:sym typeface="+mn-lt"/>
              </a:rPr>
              <a:t>1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删除第一个 </a:t>
            </a:r>
            <a:r>
              <a:rPr lang="en-US" altLang="zh-CN" sz="1400">
                <a:sym typeface="+mn-lt"/>
              </a:rPr>
              <a:t>1 </a:t>
            </a:r>
            <a:r>
              <a:rPr lang="zh-CN" altLang="en-US" sz="1400">
                <a:sym typeface="+mn-lt"/>
              </a:rPr>
              <a:t>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lis.reverse()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# </a:t>
            </a:r>
            <a:r>
              <a:rPr lang="zh-CN" altLang="en-US" sz="1400">
                <a:sym typeface="+mn-lt"/>
              </a:rPr>
              <a:t>反转列表</a:t>
            </a:r>
            <a:endParaRPr lang="zh-CN" altLang="en-US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反转后的列表：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lis.sort()</a:t>
            </a:r>
            <a:endParaRPr lang="en-US" altLang="zh-CN" sz="1400">
              <a:sym typeface="+mn-lt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>
                <a:sym typeface="+mn-lt"/>
              </a:rPr>
              <a:t>print('</a:t>
            </a:r>
            <a:r>
              <a:rPr lang="zh-CN" altLang="en-US" sz="1400">
                <a:sym typeface="+mn-lt"/>
              </a:rPr>
              <a:t>排序后的列表：</a:t>
            </a:r>
            <a:r>
              <a:rPr lang="en-US" altLang="zh-CN" sz="1400">
                <a:sym typeface="+mn-lt"/>
              </a:rPr>
              <a:t>', lis)</a:t>
            </a:r>
            <a:endParaRPr lang="en-US" altLang="zh-CN" sz="1400"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6"/>
          <p:cNvSpPr>
            <a:spLocks noChangeArrowheads="1"/>
          </p:cNvSpPr>
          <p:nvPr/>
        </p:nvSpPr>
        <p:spPr bwMode="auto">
          <a:xfrm>
            <a:off x="2339975" y="2914082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: 圆角 15"/>
          <p:cNvSpPr>
            <a:spLocks noChangeArrowheads="1"/>
          </p:cNvSpPr>
          <p:nvPr/>
        </p:nvSpPr>
        <p:spPr bwMode="auto">
          <a:xfrm>
            <a:off x="1336309" y="2933571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770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目录导航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168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16888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</a:t>
            </a:r>
            <a:r>
              <a:rPr lang="en-US" altLang="zh-CN" sz="2800">
                <a:solidFill>
                  <a:schemeClr val="bg1"/>
                </a:solidFill>
                <a:sym typeface="+mn-lt"/>
              </a:rPr>
              <a:t>list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的常用方法 运行结果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7939" name="图片 2" descr="文本, 信件&#10;&#10;描述已自动生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 b="4475"/>
          <a:stretch>
            <a:fillRect/>
          </a:stretch>
        </p:blipFill>
        <p:spPr bwMode="auto">
          <a:xfrm>
            <a:off x="0" y="1479550"/>
            <a:ext cx="91313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09" name="图片 4" descr="表格&#10;&#10;低可信度描述已自动生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751263"/>
            <a:ext cx="89027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0" name="Comment 8"/>
          <p:cNvSpPr>
            <a:spLocks noChangeArrowheads="1"/>
          </p:cNvSpPr>
          <p:nvPr/>
        </p:nvSpPr>
        <p:spPr bwMode="auto">
          <a:xfrm>
            <a:off x="923925" y="223838"/>
            <a:ext cx="7620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Pytrhon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标准库中的队列</a:t>
            </a:r>
            <a:endParaRPr lang="zh-CN" altLang="en-US" sz="2800" b="0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45411" name="图片 2" descr="表格&#10;&#10;描述已自动生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" b="5499"/>
          <a:stretch>
            <a:fillRect/>
          </a:stretch>
        </p:blipFill>
        <p:spPr bwMode="auto">
          <a:xfrm>
            <a:off x="0" y="2239963"/>
            <a:ext cx="892810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Comment 8"/>
          <p:cNvSpPr>
            <a:spLocks noChangeArrowheads="1"/>
          </p:cNvSpPr>
          <p:nvPr/>
        </p:nvSpPr>
        <p:spPr bwMode="auto">
          <a:xfrm>
            <a:off x="923925" y="223838"/>
            <a:ext cx="7620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标准库中的队列</a:t>
            </a:r>
            <a:endParaRPr lang="zh-CN" altLang="en-US" sz="2800" b="0" dirty="0">
              <a:solidFill>
                <a:schemeClr val="bg1"/>
              </a:solidFill>
              <a:sym typeface="+mn-lt"/>
            </a:endParaRPr>
          </a:p>
        </p:txBody>
      </p:sp>
      <p:pic>
        <p:nvPicPr>
          <p:cNvPr id="146434" name="图片 6" descr="一些文字和图片的手机截图&#10;&#10;描述已自动生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981075"/>
            <a:ext cx="8585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图片 3" descr="图形用户界面, 文本&#10;&#10;描述已自动生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4649" r="2614" b="6921"/>
          <a:stretch>
            <a:fillRect/>
          </a:stretch>
        </p:blipFill>
        <p:spPr bwMode="auto">
          <a:xfrm>
            <a:off x="279400" y="4094163"/>
            <a:ext cx="83550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79025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</a:t>
            </a:r>
            <a:r>
              <a:rPr lang="zh-CN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的数组</a:t>
            </a:r>
            <a:endParaRPr lang="zh-CN" altLang="zh-CN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0836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518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基本类型数组</a:t>
            </a:r>
            <a:r>
              <a:rPr lang="zh-CN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array的常用属性和方法</a:t>
            </a:r>
            <a:endParaRPr lang="zh-CN" altLang="zh-CN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083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766888"/>
            <a:ext cx="904875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标准库中的数组</a:t>
            </a:r>
            <a:endParaRPr lang="zh-CN" altLang="en-US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1860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4965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基本类型数组</a:t>
            </a:r>
            <a:r>
              <a:rPr lang="zh-CN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array的常用方法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861" name="文本框 2"/>
          <p:cNvSpPr txBox="1">
            <a:spLocks noChangeArrowheads="1"/>
          </p:cNvSpPr>
          <p:nvPr/>
        </p:nvSpPr>
        <p:spPr bwMode="auto">
          <a:xfrm>
            <a:off x="179388" y="1797050"/>
            <a:ext cx="86487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from array import array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 = array('l', [1, 2, 3, 4])  # 初始化一个数组，类型为signed long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a.append(5)  # 把5追加到数组的末尾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print('追加后的数组为：', a)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print('数组中元素1的个数为：', a.count(1))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a.extend([6, 7, 8])  # 把元素6、7、8追加到数组末尾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print('把元素6、7、8追加到数组末尾后数组为：', a)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print('值为6的元素的索引为：', a.index(7))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a.pop(7)  # 弹出索引为7的元素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print('弹出索引为7的元素后数组为：', a)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a.remove(3)  # 删除数组中的3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print('删除数组中的3后数组为：', a)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a.reverse()  # 反转数组中元素的顺序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print('反转数组中元素的顺序后数组为：', a)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标准库中的数组</a:t>
            </a:r>
            <a:endParaRPr lang="zh-CN" altLang="en-US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2884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557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基本类型数组</a:t>
            </a:r>
            <a:r>
              <a:rPr lang="zh-CN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array的常用方法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运行结果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885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6740525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54"/>
          <p:cNvSpPr txBox="1">
            <a:spLocks noChangeArrowheads="1"/>
          </p:cNvSpPr>
          <p:nvPr/>
        </p:nvSpPr>
        <p:spPr bwMode="auto">
          <a:xfrm>
            <a:off x="581025" y="157163"/>
            <a:ext cx="9083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标准库中的字符串</a:t>
            </a:r>
            <a:endParaRPr lang="zh-CN" altLang="en-US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8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43291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Python标准库中str的常用方法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3909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66925"/>
            <a:ext cx="9109075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54"/>
          <p:cNvSpPr txBox="1">
            <a:spLocks noChangeArrowheads="1"/>
          </p:cNvSpPr>
          <p:nvPr/>
        </p:nvSpPr>
        <p:spPr bwMode="auto">
          <a:xfrm>
            <a:off x="581025" y="157163"/>
            <a:ext cx="9083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标准库中的字符串</a:t>
            </a:r>
            <a:endParaRPr lang="zh-CN" altLang="en-US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4932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5029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Python标准库中str的常用方法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933" name="文本框 4"/>
          <p:cNvSpPr txBox="1">
            <a:spLocks noChangeArrowheads="1"/>
          </p:cNvSpPr>
          <p:nvPr/>
        </p:nvSpPr>
        <p:spPr bwMode="auto">
          <a:xfrm>
            <a:off x="179388" y="2060575"/>
            <a:ext cx="834866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print('\n'.isspace())  # 判断字符串是否是空白字符（空格、制表符、换行符等）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print('55'.isdigit())  # 判断字符串是否是一个数字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print('abc'.isalpha())  # 判断字符串是否只由字母构成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print('abcdddabceddddabc'.count('abc'))  # 统计字符串中'abc'出现的次数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print('abcdddabceddddabc'.find('abce'))  # 统计字符串中'abce'出现的位置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800" b="0">
                <a:latin typeface="微软雅黑" panose="020B0503020204020204" pitchFamily="34" charset="-122"/>
                <a:ea typeface="微软雅黑" panose="020B0503020204020204" pitchFamily="34" charset="-122"/>
              </a:rPr>
              <a:t>print('abcdddabceddddabc'.replace('abc', '#'))  # 将字符串中的'abc'替换为'#'</a:t>
            </a:r>
            <a:endParaRPr lang="zh-CN" altLang="en-US" sz="18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54"/>
          <p:cNvSpPr txBox="1">
            <a:spLocks noChangeArrowheads="1"/>
          </p:cNvSpPr>
          <p:nvPr/>
        </p:nvSpPr>
        <p:spPr bwMode="auto">
          <a:xfrm>
            <a:off x="744538" y="157163"/>
            <a:ext cx="90836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r>
              <a:rPr lang="en-US" altLang="zh-CN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标准库中的字符串</a:t>
            </a:r>
            <a:endParaRPr lang="zh-CN" altLang="en-US" sz="2800">
              <a:solidFill>
                <a:schemeClr val="bg1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 b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6" name="文本框 1"/>
          <p:cNvSpPr txBox="1">
            <a:spLocks noChangeArrowheads="1"/>
          </p:cNvSpPr>
          <p:nvPr/>
        </p:nvSpPr>
        <p:spPr bwMode="auto">
          <a:xfrm>
            <a:off x="250825" y="1052513"/>
            <a:ext cx="563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Python标准库中str的常用方法</a:t>
            </a:r>
            <a:r>
              <a:rPr lang="en-US" altLang="zh-CN" b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>
                <a:latin typeface="微软雅黑" panose="020B0503020204020204" pitchFamily="34" charset="-122"/>
                <a:ea typeface="微软雅黑" panose="020B0503020204020204" pitchFamily="34" charset="-122"/>
              </a:rPr>
              <a:t>运行结果</a:t>
            </a:r>
            <a:endParaRPr lang="zh-CN" altLang="en-US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595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276475"/>
            <a:ext cx="61960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776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574800"/>
            <a:ext cx="9144000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文本框 5"/>
          <p:cNvSpPr txBox="1">
            <a:spLocks noChangeArrowheads="1"/>
          </p:cNvSpPr>
          <p:nvPr/>
        </p:nvSpPr>
        <p:spPr bwMode="auto">
          <a:xfrm>
            <a:off x="788988" y="1050925"/>
            <a:ext cx="7416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ea typeface="仿宋_GB2312" pitchFamily="49" charset="-122"/>
                <a:sym typeface="+mn-lt"/>
              </a:rPr>
              <a:t>heapq</a:t>
            </a:r>
            <a:r>
              <a:rPr lang="zh-CN" altLang="en-US" sz="2800">
                <a:ea typeface="仿宋_GB2312" pitchFamily="49" charset="-122"/>
                <a:sym typeface="+mn-lt"/>
              </a:rPr>
              <a:t>模块的常用操作方法：</a:t>
            </a:r>
            <a:endParaRPr lang="zh-CN" altLang="en-US" sz="2800">
              <a:ea typeface="仿宋_GB2312" pitchFamily="49" charset="-122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C++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语言之数据结构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2776"/>
            <a:ext cx="7653085" cy="46805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80660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8788" name="Rectangle 10"/>
          <p:cNvSpPr>
            <a:spLocks noChangeArrowheads="1"/>
          </p:cNvSpPr>
          <p:nvPr/>
        </p:nvSpPr>
        <p:spPr bwMode="auto">
          <a:xfrm>
            <a:off x="1163638" y="1978025"/>
            <a:ext cx="6769100" cy="3981450"/>
          </a:xfrm>
          <a:prstGeom prst="roundRect">
            <a:avLst>
              <a:gd name="adj" fmla="val 6083"/>
            </a:avLst>
          </a:prstGeom>
          <a:solidFill>
            <a:srgbClr val="B8D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import heapq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def heap_test(iterable):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h = []  # </a:t>
            </a:r>
            <a:r>
              <a:rPr lang="zh-CN" altLang="zh-CN" sz="1800"/>
              <a:t>初始化一个空列表</a:t>
            </a:r>
            <a:r>
              <a:rPr lang="en-US" altLang="zh-CN" sz="1800"/>
              <a:t>h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for value in iterable:  # </a:t>
            </a:r>
            <a:r>
              <a:rPr lang="zh-CN" altLang="zh-CN" sz="1800"/>
              <a:t>用</a:t>
            </a:r>
            <a:r>
              <a:rPr lang="en-US" altLang="zh-CN" sz="1800"/>
              <a:t>value</a:t>
            </a:r>
            <a:r>
              <a:rPr lang="zh-CN" altLang="zh-CN" sz="1800"/>
              <a:t>遍历参数</a:t>
            </a:r>
            <a:r>
              <a:rPr lang="en-US" altLang="zh-CN" sz="1800"/>
              <a:t>iterable</a:t>
            </a:r>
            <a:r>
              <a:rPr lang="zh-CN" altLang="zh-CN" sz="1800"/>
              <a:t>中的数据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    heapq.heappush(h, value)  # </a:t>
            </a:r>
            <a:r>
              <a:rPr lang="zh-CN" altLang="zh-CN" sz="1800"/>
              <a:t>将</a:t>
            </a:r>
            <a:r>
              <a:rPr lang="en-US" altLang="zh-CN" sz="1800"/>
              <a:t>value</a:t>
            </a:r>
            <a:r>
              <a:rPr lang="zh-CN" altLang="zh-CN" sz="1800"/>
              <a:t>插入堆中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return [heapq.heappop(h) for i in range(len(h))]  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# </a:t>
            </a:r>
            <a:r>
              <a:rPr lang="zh-CN" altLang="zh-CN" sz="1800"/>
              <a:t>将堆中最小元素依次删除并返回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if __name__ == '__main__':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print('</a:t>
            </a:r>
            <a:r>
              <a:rPr lang="zh-CN" altLang="zh-CN" sz="1800"/>
              <a:t>堆顶元素依次输出的结果为：</a:t>
            </a:r>
            <a:r>
              <a:rPr lang="en-US" altLang="zh-CN" sz="1800"/>
              <a:t>')</a:t>
            </a:r>
            <a:endParaRPr lang="zh-CN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print( str(heap_test([1, 3, 5, 7, 9, 2, 4, 6, 8, 0])) )</a:t>
            </a:r>
            <a:endParaRPr lang="zh-CN" altLang="zh-CN" sz="1800"/>
          </a:p>
        </p:txBody>
      </p:sp>
      <p:sp>
        <p:nvSpPr>
          <p:cNvPr id="118789" name="文本框 5"/>
          <p:cNvSpPr txBox="1">
            <a:spLocks noChangeArrowheads="1"/>
          </p:cNvSpPr>
          <p:nvPr/>
        </p:nvSpPr>
        <p:spPr bwMode="auto">
          <a:xfrm>
            <a:off x="1162050" y="1111250"/>
            <a:ext cx="59055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800">
                <a:ea typeface="仿宋_GB2312" pitchFamily="49" charset="-122"/>
                <a:sym typeface="+mn-lt"/>
              </a:rPr>
              <a:t>样例</a:t>
            </a:r>
            <a:r>
              <a:rPr lang="en-US" altLang="zh-CN" sz="2800">
                <a:ea typeface="仿宋_GB2312" pitchFamily="49" charset="-122"/>
                <a:sym typeface="+mn-lt"/>
              </a:rPr>
              <a:t>:</a:t>
            </a:r>
            <a:endParaRPr lang="zh-CN" altLang="en-US" sz="280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7848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9812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2208213"/>
            <a:ext cx="61436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文本框 5"/>
          <p:cNvSpPr txBox="1">
            <a:spLocks noChangeArrowheads="1"/>
          </p:cNvSpPr>
          <p:nvPr/>
        </p:nvSpPr>
        <p:spPr bwMode="auto">
          <a:xfrm>
            <a:off x="1025525" y="1141413"/>
            <a:ext cx="70754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800">
                <a:sym typeface="+mn-lt"/>
              </a:rPr>
              <a:t>样例</a:t>
            </a:r>
            <a:r>
              <a:rPr lang="zh-CN" altLang="en-US" sz="2800">
                <a:ea typeface="仿宋_GB2312" pitchFamily="49" charset="-122"/>
                <a:sym typeface="+mn-lt"/>
              </a:rPr>
              <a:t>运行结果</a:t>
            </a:r>
            <a:r>
              <a:rPr lang="en-US" altLang="zh-CN" sz="2800">
                <a:ea typeface="仿宋_GB2312" pitchFamily="49" charset="-122"/>
                <a:sym typeface="+mn-lt"/>
              </a:rPr>
              <a:t>:</a:t>
            </a:r>
            <a:endParaRPr lang="zh-CN" altLang="en-US" sz="280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82089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0836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390650"/>
            <a:ext cx="83153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7" name="文本框 5"/>
          <p:cNvSpPr txBox="1">
            <a:spLocks noChangeArrowheads="1"/>
          </p:cNvSpPr>
          <p:nvPr/>
        </p:nvSpPr>
        <p:spPr bwMode="auto">
          <a:xfrm>
            <a:off x="539750" y="868363"/>
            <a:ext cx="60483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ea typeface="仿宋_GB2312" pitchFamily="49" charset="-122"/>
                <a:sym typeface="+mn-lt"/>
              </a:rPr>
              <a:t>PriorityQueue</a:t>
            </a:r>
            <a:r>
              <a:rPr lang="zh-CN" altLang="en-US" sz="2800">
                <a:ea typeface="仿宋_GB2312" pitchFamily="49" charset="-122"/>
                <a:sym typeface="+mn-lt"/>
              </a:rPr>
              <a:t>模块的常用操作方法：</a:t>
            </a:r>
            <a:endParaRPr lang="zh-CN" altLang="en-US" sz="280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80660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1860" name="Rectangle 10"/>
          <p:cNvSpPr>
            <a:spLocks noChangeArrowheads="1"/>
          </p:cNvSpPr>
          <p:nvPr/>
        </p:nvSpPr>
        <p:spPr bwMode="auto">
          <a:xfrm>
            <a:off x="1187450" y="1989138"/>
            <a:ext cx="6769100" cy="3910012"/>
          </a:xfrm>
          <a:prstGeom prst="roundRect">
            <a:avLst>
              <a:gd name="adj" fmla="val 6083"/>
            </a:avLst>
          </a:prstGeom>
          <a:solidFill>
            <a:srgbClr val="B8D4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import queue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def priority_queue_test(iterable):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q = queue.PriorityQueue()  # </a:t>
            </a:r>
            <a:r>
              <a:rPr lang="zh-CN" altLang="en-US" sz="1800"/>
              <a:t>初始化一个堆</a:t>
            </a:r>
            <a:endParaRPr lang="zh-CN" altLang="en-US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800"/>
              <a:t>    </a:t>
            </a:r>
            <a:r>
              <a:rPr lang="en-US" altLang="zh-CN" sz="1800"/>
              <a:t>for value in iterable: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    q.put(value)  # </a:t>
            </a:r>
            <a:r>
              <a:rPr lang="zh-CN" altLang="en-US" sz="1800"/>
              <a:t>将</a:t>
            </a:r>
            <a:r>
              <a:rPr lang="en-US" altLang="zh-CN" sz="1800"/>
              <a:t>value</a:t>
            </a:r>
            <a:r>
              <a:rPr lang="zh-CN" altLang="en-US" sz="1800"/>
              <a:t>插入堆中</a:t>
            </a:r>
            <a:endParaRPr lang="zh-CN" altLang="en-US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zh-CN" altLang="en-US" sz="1800"/>
              <a:t>    </a:t>
            </a:r>
            <a:r>
              <a:rPr lang="en-US" altLang="zh-CN" sz="1800"/>
              <a:t>return [q.get() for i in range(len(iterable))]    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# </a:t>
            </a:r>
            <a:r>
              <a:rPr lang="zh-CN" altLang="en-US" sz="1800"/>
              <a:t>将堆中最小元素依次删除并返回</a:t>
            </a:r>
            <a:endParaRPr lang="zh-CN" altLang="en-US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if __name__ == '__main__':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print('</a:t>
            </a:r>
            <a:r>
              <a:rPr lang="zh-CN" altLang="en-US" sz="1800"/>
              <a:t>堆顶元素依次输出的结果为：</a:t>
            </a:r>
            <a:r>
              <a:rPr lang="en-US" altLang="zh-CN" sz="1800"/>
              <a:t>')</a:t>
            </a:r>
            <a:endParaRPr lang="en-US" altLang="zh-CN" sz="1800"/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/>
              <a:t>    print( str(priority_queue_test([1, 3, 5, 7, 9, 2, 4, 6, 8, 0])) )</a:t>
            </a:r>
            <a:endParaRPr lang="en-US" altLang="zh-CN" sz="1800"/>
          </a:p>
        </p:txBody>
      </p:sp>
      <p:sp>
        <p:nvSpPr>
          <p:cNvPr id="121861" name="文本框 5"/>
          <p:cNvSpPr txBox="1">
            <a:spLocks noChangeArrowheads="1"/>
          </p:cNvSpPr>
          <p:nvPr/>
        </p:nvSpPr>
        <p:spPr bwMode="auto">
          <a:xfrm>
            <a:off x="1193800" y="1341438"/>
            <a:ext cx="4625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800">
                <a:ea typeface="仿宋_GB2312" pitchFamily="49" charset="-122"/>
                <a:sym typeface="+mn-lt"/>
              </a:rPr>
              <a:t>样例</a:t>
            </a:r>
            <a:r>
              <a:rPr lang="en-US" altLang="zh-CN" sz="2800">
                <a:ea typeface="仿宋_GB2312" pitchFamily="49" charset="-122"/>
                <a:sym typeface="+mn-lt"/>
              </a:rPr>
              <a:t>:</a:t>
            </a:r>
            <a:endParaRPr lang="zh-CN" altLang="en-US" sz="280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80660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标准库中的堆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288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0425"/>
            <a:ext cx="4967287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文本框 5"/>
          <p:cNvSpPr txBox="1">
            <a:spLocks noChangeArrowheads="1"/>
          </p:cNvSpPr>
          <p:nvPr/>
        </p:nvSpPr>
        <p:spPr bwMode="auto">
          <a:xfrm>
            <a:off x="1039813" y="1341438"/>
            <a:ext cx="45926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800">
                <a:ea typeface="仿宋_GB2312" pitchFamily="49" charset="-122"/>
                <a:sym typeface="+mn-lt"/>
              </a:rPr>
              <a:t>运行结果</a:t>
            </a:r>
            <a:r>
              <a:rPr lang="en-US" altLang="zh-CN" sz="2800">
                <a:ea typeface="仿宋_GB2312" pitchFamily="49" charset="-122"/>
                <a:sym typeface="+mn-lt"/>
              </a:rPr>
              <a:t>:</a:t>
            </a:r>
            <a:endParaRPr lang="zh-CN" altLang="en-US" sz="2800">
              <a:ea typeface="仿宋_GB2312" pitchFamily="49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4933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标准库中的集合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800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773238"/>
            <a:ext cx="83248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50825" y="903288"/>
            <a:ext cx="2592388" cy="581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　常用方法：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标准库中的集合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902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1585913"/>
            <a:ext cx="747712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63575" y="865188"/>
            <a:ext cx="3240088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　样例：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标准库中的集合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0052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2224088"/>
            <a:ext cx="9070975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9388" y="1301750"/>
            <a:ext cx="4032250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　</a:t>
            </a: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运行结果：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5113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标准库中的字典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-36513" y="1428750"/>
            <a:ext cx="9144001" cy="5095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kumimoji="1" lang="zh-CN" altLang="en-US" b="0" dirty="0">
              <a:ea typeface="仿宋_GB2312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950" y="1601788"/>
            <a:ext cx="9037638" cy="4779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indent="26987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dict_a = {}  # </a:t>
            </a:r>
            <a:r>
              <a:rPr lang="zh-CN" altLang="zh-CN" sz="2400" b="0">
                <a:ea typeface="微软雅黑" panose="020B0503020204020204" pitchFamily="34" charset="-122"/>
              </a:rPr>
              <a:t>构造一个空的字典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dict_b = dict()  # </a:t>
            </a:r>
            <a:r>
              <a:rPr lang="zh-CN" altLang="zh-CN" sz="2400" b="0">
                <a:ea typeface="微软雅黑" panose="020B0503020204020204" pitchFamily="34" charset="-122"/>
              </a:rPr>
              <a:t>构造一个空的字典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dict_c = {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    'Name': 'Tom',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    'Age': 22,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    'Sex': 'Male',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}  # </a:t>
            </a:r>
            <a:r>
              <a:rPr lang="zh-CN" altLang="zh-CN" sz="2400" b="0">
                <a:ea typeface="微软雅黑" panose="020B0503020204020204" pitchFamily="34" charset="-122"/>
              </a:rPr>
              <a:t>将以逗号分隔的</a:t>
            </a:r>
            <a:r>
              <a:rPr lang="en-US" altLang="zh-CN" sz="2400" b="0">
                <a:ea typeface="微软雅黑" panose="020B0503020204020204" pitchFamily="34" charset="-122"/>
              </a:rPr>
              <a:t>key:value</a:t>
            </a:r>
            <a:r>
              <a:rPr lang="zh-CN" altLang="zh-CN" sz="2400" b="0">
                <a:ea typeface="微软雅黑" panose="020B0503020204020204" pitchFamily="34" charset="-122"/>
              </a:rPr>
              <a:t>放置在一对花括号中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dict_d = dict(Name='Tom', Age=22, Sex='Male’)  # </a:t>
            </a:r>
            <a:r>
              <a:rPr lang="zh-CN" altLang="zh-CN" sz="2400" b="0">
                <a:ea typeface="微软雅黑" panose="020B0503020204020204" pitchFamily="34" charset="-122"/>
              </a:rPr>
              <a:t>使用</a:t>
            </a:r>
            <a:r>
              <a:rPr lang="en-US" altLang="zh-CN" sz="2400" b="0">
                <a:ea typeface="微软雅黑" panose="020B0503020204020204" pitchFamily="34" charset="-122"/>
              </a:rPr>
              <a:t>dict</a:t>
            </a:r>
            <a:r>
              <a:rPr lang="zh-CN" altLang="zh-CN" sz="2400" b="0">
                <a:ea typeface="微软雅黑" panose="020B0503020204020204" pitchFamily="34" charset="-122"/>
              </a:rPr>
              <a:t>构造方</a:t>
            </a:r>
            <a:endParaRPr lang="en-US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zh-CN" altLang="zh-CN" sz="2400" b="0">
                <a:ea typeface="微软雅黑" panose="020B0503020204020204" pitchFamily="34" charset="-122"/>
              </a:rPr>
              <a:t>法，并传递关键字参数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# </a:t>
            </a:r>
            <a:r>
              <a:rPr lang="zh-CN" altLang="zh-CN" sz="2400" b="0">
                <a:ea typeface="微软雅黑" panose="020B0503020204020204" pitchFamily="34" charset="-122"/>
              </a:rPr>
              <a:t>使用</a:t>
            </a:r>
            <a:r>
              <a:rPr lang="en-US" altLang="zh-CN" sz="2400" b="0">
                <a:ea typeface="微软雅黑" panose="020B0503020204020204" pitchFamily="34" charset="-122"/>
              </a:rPr>
              <a:t>dict</a:t>
            </a:r>
            <a:r>
              <a:rPr lang="zh-CN" altLang="zh-CN" sz="2400" b="0">
                <a:ea typeface="微软雅黑" panose="020B0503020204020204" pitchFamily="34" charset="-122"/>
              </a:rPr>
              <a:t>构造方法，并传递可迭代对象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dict_e = dict([('Name', 'Tom'), ('Age', 22), ('Sex', 'Male')]) </a:t>
            </a:r>
            <a:endParaRPr lang="zh-CN" altLang="zh-CN" sz="2400" b="0">
              <a:ea typeface="微软雅黑" panose="020B0503020204020204" pitchFamily="34" charset="-122"/>
            </a:endParaRPr>
          </a:p>
          <a:p>
            <a:pPr algn="just">
              <a:spcBef>
                <a:spcPts val="125"/>
              </a:spcBef>
              <a:spcAft>
                <a:spcPts val="125"/>
              </a:spcAft>
            </a:pPr>
            <a:r>
              <a:rPr lang="en-US" altLang="zh-CN" sz="2400" b="0">
                <a:ea typeface="微软雅黑" panose="020B0503020204020204" pitchFamily="34" charset="-122"/>
              </a:rPr>
              <a:t>dict_f = dict({'Name': 'Tom', 'Age': 22, 'Sex': 'Male'}) </a:t>
            </a:r>
            <a:endParaRPr lang="zh-CN" altLang="zh-CN" sz="2400" b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36513" y="765175"/>
            <a:ext cx="3673476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　几种常用的构造方法：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5113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标准库中的字典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2100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557338"/>
            <a:ext cx="8905875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50825" y="903288"/>
            <a:ext cx="2592388" cy="581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0000">
                    <a:lumMod val="95000"/>
                    <a:lumOff val="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　常用方法：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顺序容器简介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516" y="1166842"/>
            <a:ext cx="87129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1) vector  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&lt;vector&gt;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实际上就是个动态数组。随机存取任何元素都能在</a:t>
            </a:r>
            <a:r>
              <a:rPr lang="zh-CN" altLang="en-US" sz="2400" dirty="0">
                <a:solidFill>
                  <a:srgbClr val="0033CC"/>
                </a:solidFill>
              </a:rPr>
              <a:t>常数时间</a:t>
            </a:r>
            <a:r>
              <a:rPr lang="zh-CN" altLang="en-US" sz="2400" dirty="0"/>
              <a:t>完成。在</a:t>
            </a:r>
            <a:r>
              <a:rPr lang="zh-CN" altLang="en-US" sz="2400" dirty="0">
                <a:solidFill>
                  <a:srgbClr val="0033CC"/>
                </a:solidFill>
              </a:rPr>
              <a:t>尾端增删元素</a:t>
            </a:r>
            <a:r>
              <a:rPr lang="zh-CN" altLang="en-US" sz="2400" dirty="0"/>
              <a:t>具有较佳的性能。</a:t>
            </a:r>
            <a:endParaRPr lang="zh-CN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2) deque   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&lt;deque&gt;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也是个动态数组，随机存取任何元素都能在</a:t>
            </a:r>
            <a:r>
              <a:rPr lang="zh-CN" altLang="en-US" sz="2400" dirty="0">
                <a:solidFill>
                  <a:srgbClr val="0033CC"/>
                </a:solidFill>
              </a:rPr>
              <a:t>常数时间</a:t>
            </a:r>
            <a:r>
              <a:rPr lang="zh-CN" altLang="en-US" sz="2400" dirty="0"/>
              <a:t>完成</a:t>
            </a:r>
            <a:r>
              <a:rPr lang="en-US" altLang="zh-CN" sz="2400" dirty="0"/>
              <a:t>(</a:t>
            </a:r>
            <a:r>
              <a:rPr lang="zh-CN" altLang="en-US" sz="2400" dirty="0"/>
              <a:t>但性能次于</a:t>
            </a:r>
            <a:r>
              <a:rPr lang="en-US" altLang="zh-CN" sz="2400" dirty="0"/>
              <a:t>vector)</a:t>
            </a:r>
            <a:r>
              <a:rPr lang="zh-CN" altLang="en-US" sz="2400" dirty="0"/>
              <a:t>。在</a:t>
            </a:r>
            <a:r>
              <a:rPr lang="zh-CN" altLang="en-US" sz="2400" dirty="0">
                <a:solidFill>
                  <a:srgbClr val="0033CC"/>
                </a:solidFill>
              </a:rPr>
              <a:t>两端增删元素</a:t>
            </a:r>
            <a:r>
              <a:rPr lang="zh-CN" altLang="en-US" sz="2400" dirty="0"/>
              <a:t>具有较佳的性能。</a:t>
            </a:r>
            <a:endParaRPr lang="zh-CN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3) list    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&lt;list&gt; 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双向链表，在</a:t>
            </a:r>
            <a:r>
              <a:rPr lang="zh-CN" altLang="en-US" sz="2400" dirty="0">
                <a:solidFill>
                  <a:srgbClr val="0033CC"/>
                </a:solidFill>
              </a:rPr>
              <a:t>任何位置增删元素</a:t>
            </a:r>
            <a:r>
              <a:rPr lang="zh-CN" altLang="en-US" sz="2400" dirty="0"/>
              <a:t>都能在常数时间完成。不支持随机存取。</a:t>
            </a:r>
            <a:endParaRPr lang="zh-CN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dirty="0"/>
              <a:t>   上述三种容器称为顺序容器，是因为</a:t>
            </a:r>
            <a:r>
              <a:rPr lang="zh-CN" altLang="en-US" sz="2400" dirty="0">
                <a:solidFill>
                  <a:srgbClr val="0033CC"/>
                </a:solidFill>
              </a:rPr>
              <a:t>元素的插入位置同元素的值无关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eaLnBrk="1" hangingPunct="1"/>
            <a:endParaRPr lang="en-US" altLang="zh-CN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标准库中的字典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312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485900"/>
            <a:ext cx="8493125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23850" y="865188"/>
            <a:ext cx="3311525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    样例：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标准库中的字典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4148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1916113"/>
            <a:ext cx="9128125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-36513" y="1052513"/>
            <a:ext cx="4032251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    运行结果：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73453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标准库中的散列函数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5172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36838"/>
            <a:ext cx="8497888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39750" y="1341438"/>
            <a:ext cx="3476625" cy="5810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　样例：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>
                <a:solidFill>
                  <a:schemeClr val="bg1"/>
                </a:solidFill>
                <a:sym typeface="+mn-lt"/>
              </a:rPr>
              <a:t>标准库中的散列函数</a:t>
            </a:r>
            <a:endParaRPr lang="zh-CN" altLang="en-US" sz="280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6196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2636838"/>
            <a:ext cx="8482012" cy="214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68313" y="1519238"/>
            <a:ext cx="4032250" cy="5794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D0D0D"/>
                </a:solidFill>
                <a:ea typeface="微软雅黑" panose="020B0503020204020204" pitchFamily="34" charset="-122"/>
                <a:sym typeface="+mn-lt"/>
              </a:rPr>
              <a:t>　运行结果：</a:t>
            </a:r>
            <a:endParaRPr lang="zh-CN" altLang="en-US" sz="2400">
              <a:solidFill>
                <a:schemeClr val="bg1"/>
              </a:solidFill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5460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33416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sort方法的基本用法</a:t>
            </a:r>
            <a:endParaRPr lang="zh-CN" altLang="en-US" sz="2800" b="0">
              <a:latin typeface="微软雅黑" panose="020B0503020204020204" pitchFamily="34" charset="-122"/>
            </a:endParaRPr>
          </a:p>
        </p:txBody>
      </p:sp>
      <p:sp>
        <p:nvSpPr>
          <p:cNvPr id="275461" name="文本框 2"/>
          <p:cNvSpPr txBox="1">
            <a:spLocks noChangeArrowheads="1"/>
          </p:cNvSpPr>
          <p:nvPr/>
        </p:nvSpPr>
        <p:spPr bwMode="auto">
          <a:xfrm>
            <a:off x="466725" y="2276475"/>
            <a:ext cx="6130925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ls = [5, 3, 1, 4, 2]</a:t>
            </a:r>
            <a:endParaRPr lang="zh-CN" altLang="en-US" sz="28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ls.sort()</a:t>
            </a:r>
            <a:endParaRPr lang="zh-CN" altLang="en-US" sz="28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print('排序（升序）后的结果为：', ls)</a:t>
            </a:r>
            <a:endParaRPr lang="zh-CN" altLang="en-US" sz="28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ls.sort(reverse=True)</a:t>
            </a:r>
            <a:endParaRPr lang="zh-CN" altLang="en-US" sz="28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800" b="0">
                <a:latin typeface="微软雅黑" panose="020B0503020204020204" pitchFamily="34" charset="-122"/>
              </a:rPr>
              <a:t>print('排序（降序）后的结果为：', ls)</a:t>
            </a:r>
            <a:endParaRPr lang="zh-CN" altLang="en-US" sz="2800" b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6484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4198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sort方法的基本用法</a:t>
            </a:r>
            <a:r>
              <a:rPr lang="en-US" altLang="zh-CN" b="0">
                <a:latin typeface="微软雅黑" panose="020B0503020204020204" pitchFamily="34" charset="-122"/>
              </a:rPr>
              <a:t> </a:t>
            </a:r>
            <a:r>
              <a:rPr lang="zh-CN" altLang="en-US" b="0">
                <a:latin typeface="微软雅黑" panose="020B0503020204020204" pitchFamily="34" charset="-122"/>
              </a:rPr>
              <a:t>运行结果</a:t>
            </a:r>
            <a:endParaRPr lang="zh-CN" altLang="en-US" b="0">
              <a:latin typeface="微软雅黑" panose="020B0503020204020204" pitchFamily="34" charset="-122"/>
            </a:endParaRPr>
          </a:p>
        </p:txBody>
      </p:sp>
      <p:pic>
        <p:nvPicPr>
          <p:cNvPr id="276485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535781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7508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7635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get_age()函数获取记录中的年龄信息作为排序的关键字</a:t>
            </a:r>
            <a:endParaRPr lang="zh-CN" altLang="zh-CN" b="0">
              <a:latin typeface="微软雅黑" panose="020B0503020204020204" pitchFamily="34" charset="-122"/>
            </a:endParaRPr>
          </a:p>
        </p:txBody>
      </p:sp>
      <p:sp>
        <p:nvSpPr>
          <p:cNvPr id="277509" name="文本框 2"/>
          <p:cNvSpPr txBox="1">
            <a:spLocks noChangeArrowheads="1"/>
          </p:cNvSpPr>
          <p:nvPr/>
        </p:nvSpPr>
        <p:spPr bwMode="auto">
          <a:xfrm>
            <a:off x="323850" y="2420938"/>
            <a:ext cx="771207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def get_age(stu):</a:t>
            </a:r>
            <a:endParaRPr lang="zh-CN" altLang="en-US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  </a:t>
            </a:r>
            <a:r>
              <a:rPr lang="zh-CN" altLang="en-US" b="0"/>
              <a:t> </a:t>
            </a:r>
            <a:r>
              <a:rPr lang="zh-CN" altLang="en-US" b="0">
                <a:latin typeface="微软雅黑" panose="020B0503020204020204" pitchFamily="34" charset="-122"/>
              </a:rPr>
              <a:t>return stu[1]</a:t>
            </a:r>
            <a:endParaRPr lang="zh-CN" altLang="en-US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sl = [('Tom', 22), ('John', 18), ('Andy', 23), ('Sam', 19)]</a:t>
            </a:r>
            <a:endParaRPr lang="zh-CN" altLang="en-US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sl.sort(key=get_age)</a:t>
            </a:r>
            <a:endParaRPr lang="zh-CN" altLang="en-US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print('按年龄升序排序结果为', sl)</a:t>
            </a:r>
            <a:endParaRPr lang="zh-CN" altLang="en-US" b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8532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763587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get_age()函数获取记录中的年龄信息作为排序的关键字</a:t>
            </a: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运行结果：</a:t>
            </a:r>
            <a:endParaRPr lang="zh-CN" altLang="zh-CN" b="0">
              <a:latin typeface="微软雅黑" panose="020B0503020204020204" pitchFamily="34" charset="-122"/>
            </a:endParaRPr>
          </a:p>
        </p:txBody>
      </p:sp>
      <p:pic>
        <p:nvPicPr>
          <p:cNvPr id="278533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852738"/>
            <a:ext cx="888206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9556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87725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sorted()对字典中的姓名-年龄键值对按照姓名的字典序降序排序</a:t>
            </a: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</p:txBody>
      </p:sp>
      <p:sp>
        <p:nvSpPr>
          <p:cNvPr id="279557" name="文本框 99"/>
          <p:cNvSpPr txBox="1">
            <a:spLocks noChangeArrowheads="1"/>
          </p:cNvSpPr>
          <p:nvPr/>
        </p:nvSpPr>
        <p:spPr bwMode="auto">
          <a:xfrm>
            <a:off x="180975" y="2733675"/>
            <a:ext cx="90011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2000" b="0">
                <a:latin typeface="微软雅黑" panose="020B0503020204020204" pitchFamily="34" charset="-122"/>
              </a:rPr>
              <a:t>d1 = {'Tom': 22, 'John': 18, 'Sam': 19, 'Andy': 23}</a:t>
            </a:r>
            <a:endParaRPr lang="en-US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zh-CN" sz="2000" b="0">
                <a:latin typeface="微软雅黑" panose="020B0503020204020204" pitchFamily="34" charset="-122"/>
              </a:rPr>
              <a:t>   print('</a:t>
            </a:r>
            <a:r>
              <a:rPr lang="zh-CN" altLang="zh-CN" sz="2000" b="0">
                <a:latin typeface="微软雅黑" panose="020B0503020204020204" pitchFamily="34" charset="-122"/>
              </a:rPr>
              <a:t>按姓名字典序降序排序后的结果：</a:t>
            </a:r>
            <a:r>
              <a:rPr lang="en-US" altLang="zh-CN" sz="2000" b="0">
                <a:latin typeface="微软雅黑" panose="020B0503020204020204" pitchFamily="34" charset="-122"/>
              </a:rPr>
              <a:t>',    sorted(d1, reverse=True))</a:t>
            </a:r>
            <a:endParaRPr lang="zh-CN" altLang="en-US" sz="200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0580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8772525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sorted()对字典中的姓名-年龄键值对按照姓名的字典序降序排序</a:t>
            </a: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b="0">
                <a:latin typeface="微软雅黑" panose="020B0503020204020204" pitchFamily="34" charset="-122"/>
              </a:rPr>
              <a:t>运行结果：</a:t>
            </a:r>
            <a:endParaRPr lang="zh-CN" altLang="en-US" b="0">
              <a:latin typeface="微软雅黑" panose="020B0503020204020204" pitchFamily="34" charset="-122"/>
            </a:endParaRPr>
          </a:p>
        </p:txBody>
      </p:sp>
      <p:pic>
        <p:nvPicPr>
          <p:cNvPr id="28058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924175"/>
            <a:ext cx="68834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关联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容器简介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516" y="1166842"/>
            <a:ext cx="8712968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关联式容器内的</a:t>
            </a:r>
            <a:r>
              <a:rPr lang="zh-CN" altLang="en-US" sz="2400" dirty="0">
                <a:solidFill>
                  <a:srgbClr val="0033CC"/>
                </a:solidFill>
              </a:rPr>
              <a:t>元素是排序的</a:t>
            </a:r>
            <a:r>
              <a:rPr lang="zh-CN" altLang="en-US" sz="2400" dirty="0"/>
              <a:t>，插入任何元素，都按相应的排序准则来确定其位置。关联式容器的特点是</a:t>
            </a:r>
            <a:r>
              <a:rPr lang="zh-CN" altLang="en-US" sz="2400" dirty="0">
                <a:solidFill>
                  <a:srgbClr val="0033CC"/>
                </a:solidFill>
              </a:rPr>
              <a:t>在查找时具有非常好的性能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1) set/multiset:   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&lt;set&gt;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   set </a:t>
            </a:r>
            <a:r>
              <a:rPr lang="zh-CN" altLang="en-US" sz="2400" dirty="0"/>
              <a:t>即集合。</a:t>
            </a:r>
            <a:r>
              <a:rPr lang="en-US" altLang="zh-CN" sz="2400" dirty="0"/>
              <a:t>set</a:t>
            </a:r>
            <a:r>
              <a:rPr lang="zh-CN" altLang="en-US" sz="2400" dirty="0"/>
              <a:t>中不允许相同元素，</a:t>
            </a:r>
            <a:r>
              <a:rPr lang="en-US" altLang="zh-CN" sz="2400" dirty="0"/>
              <a:t>multiset</a:t>
            </a:r>
            <a:r>
              <a:rPr lang="zh-CN" altLang="en-US" sz="2400" dirty="0"/>
              <a:t>中允许存在相同的元素。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2) map/multimap:   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&lt;map&gt;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   map</a:t>
            </a:r>
            <a:r>
              <a:rPr lang="zh-CN" altLang="en-US" sz="2400" dirty="0"/>
              <a:t>与</a:t>
            </a:r>
            <a:r>
              <a:rPr lang="en-US" altLang="zh-CN" sz="2400" dirty="0"/>
              <a:t>set</a:t>
            </a:r>
            <a:r>
              <a:rPr lang="zh-CN" altLang="en-US" sz="2400" dirty="0"/>
              <a:t>的不同在于</a:t>
            </a:r>
            <a:r>
              <a:rPr lang="en-US" altLang="zh-CN" sz="2400" dirty="0"/>
              <a:t>map</a:t>
            </a:r>
            <a:r>
              <a:rPr lang="zh-CN" altLang="en-US" sz="2400" dirty="0"/>
              <a:t>中存放的是</a:t>
            </a:r>
            <a:r>
              <a:rPr lang="zh-CN" altLang="en-US" sz="2400" dirty="0">
                <a:solidFill>
                  <a:srgbClr val="0033CC"/>
                </a:solidFill>
              </a:rPr>
              <a:t>成对的</a:t>
            </a:r>
            <a:r>
              <a:rPr lang="en-US" altLang="zh-CN" sz="2400" dirty="0">
                <a:solidFill>
                  <a:srgbClr val="0033CC"/>
                </a:solidFill>
              </a:rPr>
              <a:t>key/value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   并根据</a:t>
            </a:r>
            <a:r>
              <a:rPr lang="en-US" altLang="zh-CN" sz="2400" dirty="0"/>
              <a:t>key</a:t>
            </a:r>
            <a:r>
              <a:rPr lang="zh-CN" altLang="en-US" sz="2400" dirty="0"/>
              <a:t>对元素进行排序，可快速地根据</a:t>
            </a:r>
            <a:r>
              <a:rPr lang="en-US" altLang="zh-CN" sz="2400" dirty="0"/>
              <a:t>key</a:t>
            </a:r>
            <a:r>
              <a:rPr lang="zh-CN" altLang="en-US" sz="2400" dirty="0"/>
              <a:t>来检索元素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   </a:t>
            </a:r>
            <a:r>
              <a:rPr lang="en-US" altLang="zh-CN" sz="2400" dirty="0"/>
              <a:t>map</a:t>
            </a:r>
            <a:r>
              <a:rPr lang="zh-CN" altLang="en-US" sz="2400" dirty="0"/>
              <a:t>同</a:t>
            </a:r>
            <a:r>
              <a:rPr lang="en-US" altLang="zh-CN" sz="2400" dirty="0"/>
              <a:t>multimap</a:t>
            </a:r>
            <a:r>
              <a:rPr lang="zh-CN" altLang="en-US" sz="2400" dirty="0"/>
              <a:t>的不同在于是否允许多个元素有相同的</a:t>
            </a:r>
            <a:r>
              <a:rPr lang="en-US" altLang="zh-CN" sz="2400" dirty="0"/>
              <a:t>key</a:t>
            </a:r>
            <a:r>
              <a:rPr lang="zh-CN" altLang="en-US" sz="2400" dirty="0"/>
              <a:t>值。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   上述</a:t>
            </a:r>
            <a:r>
              <a:rPr lang="en-US" altLang="zh-CN" sz="2400" dirty="0"/>
              <a:t>4</a:t>
            </a:r>
            <a:r>
              <a:rPr lang="zh-CN" altLang="en-US" sz="2400" dirty="0"/>
              <a:t>种容器通常以平衡二叉树方式实现，插入和检索的时间都是 </a:t>
            </a:r>
            <a:r>
              <a:rPr lang="en-US" altLang="zh-CN" sz="2400" dirty="0">
                <a:solidFill>
                  <a:srgbClr val="0033CC"/>
                </a:solidFill>
              </a:rPr>
              <a:t>O(</a:t>
            </a:r>
            <a:r>
              <a:rPr lang="en-US" altLang="zh-CN" sz="2400" dirty="0" err="1">
                <a:solidFill>
                  <a:srgbClr val="0033CC"/>
                </a:solidFill>
              </a:rPr>
              <a:t>logN</a:t>
            </a:r>
            <a:r>
              <a:rPr lang="en-US" altLang="zh-CN" sz="2400" dirty="0">
                <a:solidFill>
                  <a:srgbClr val="0033CC"/>
                </a:solidFill>
              </a:rPr>
              <a:t>)</a:t>
            </a:r>
            <a:r>
              <a:rPr lang="en-US" altLang="zh-CN" sz="2400" dirty="0"/>
              <a:t>	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81603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5592762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sorted()方法对学生列表按年龄降序排序</a:t>
            </a: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</p:txBody>
      </p:sp>
      <p:sp>
        <p:nvSpPr>
          <p:cNvPr id="281604" name="矩形 1"/>
          <p:cNvSpPr>
            <a:spLocks noChangeArrowheads="1"/>
          </p:cNvSpPr>
          <p:nvPr/>
        </p:nvSpPr>
        <p:spPr bwMode="auto">
          <a:xfrm>
            <a:off x="34925" y="1700213"/>
            <a:ext cx="9144000" cy="4695825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endParaRPr lang="zh-CN" altLang="en-US" sz="2800" b="0">
              <a:ea typeface="仿宋_GB2312" pitchFamily="49" charset="-122"/>
            </a:endParaRPr>
          </a:p>
        </p:txBody>
      </p:sp>
      <p:sp>
        <p:nvSpPr>
          <p:cNvPr id="281605" name="文本框 2"/>
          <p:cNvSpPr txBox="1">
            <a:spLocks noChangeArrowheads="1"/>
          </p:cNvSpPr>
          <p:nvPr/>
        </p:nvSpPr>
        <p:spPr bwMode="auto">
          <a:xfrm>
            <a:off x="142875" y="1700213"/>
            <a:ext cx="90011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class Student: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def __init__(self, name, grade, age):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   self.name = name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   self.grade = grade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   self.age = age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def __repr__(self):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   return repr((self.name, self.grade, self.age))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student_objects = [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Student('John', 'A', 15),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Student('Dave', 'B', 10),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Student('Jane', 'B', 12),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]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print('排序结果：', </a:t>
            </a:r>
            <a:endParaRPr lang="zh-CN" altLang="zh-CN" sz="2000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zh-CN" sz="2000" b="0">
                <a:latin typeface="微软雅黑" panose="020B0503020204020204" pitchFamily="34" charset="-122"/>
              </a:rPr>
              <a:t>    sorted(student_objects, key=lambda student: student.age, reverse=True))</a:t>
            </a:r>
            <a:endParaRPr lang="zh-CN" altLang="zh-CN" sz="2000" b="0">
              <a:latin typeface="微软雅黑" panose="020B0503020204020204" pitchFamily="34" charset="-122"/>
            </a:endParaRPr>
          </a:p>
        </p:txBody>
      </p:sp>
      <p:sp>
        <p:nvSpPr>
          <p:cNvPr id="4" name="Shape 26"/>
          <p:cNvSpPr/>
          <p:nvPr/>
        </p:nvSpPr>
        <p:spPr bwMode="auto">
          <a:xfrm flipH="1">
            <a:off x="0" y="5876925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1928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Python</a:t>
            </a:r>
            <a:r>
              <a:rPr lang="zh-CN" altLang="en-US" sz="2800" b="0">
                <a:solidFill>
                  <a:schemeClr val="bg1"/>
                </a:solidFill>
                <a:latin typeface="微软雅黑" panose="020B0503020204020204" pitchFamily="34" charset="-122"/>
                <a:sym typeface="Times New Roman" panose="02020603050405020304" pitchFamily="18" charset="0"/>
              </a:rPr>
              <a:t>标准库中排序方法</a:t>
            </a:r>
            <a:endParaRPr lang="zh-CN" altLang="en-US" sz="2800" b="0">
              <a:solidFill>
                <a:schemeClr val="bg1"/>
              </a:solidFill>
              <a:latin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2628" name="文本框 1"/>
          <p:cNvSpPr txBox="1">
            <a:spLocks noChangeArrowheads="1"/>
          </p:cNvSpPr>
          <p:nvPr/>
        </p:nvSpPr>
        <p:spPr bwMode="auto">
          <a:xfrm>
            <a:off x="179388" y="1093788"/>
            <a:ext cx="1706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zh-CN" b="0">
                <a:latin typeface="微软雅黑" panose="020B0503020204020204" pitchFamily="34" charset="-122"/>
              </a:rPr>
              <a:t>运行结果：</a:t>
            </a:r>
            <a:endParaRPr lang="zh-CN" altLang="zh-CN" b="0">
              <a:latin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</a:pPr>
            <a:endParaRPr lang="zh-CN" altLang="zh-CN" b="0">
              <a:latin typeface="微软雅黑" panose="020B0503020204020204" pitchFamily="34" charset="-122"/>
            </a:endParaRPr>
          </a:p>
        </p:txBody>
      </p:sp>
      <p:pic>
        <p:nvPicPr>
          <p:cNvPr id="282629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852738"/>
            <a:ext cx="7686675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60784" y="1108473"/>
            <a:ext cx="8064500" cy="4967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lvl="0" indent="0"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rgbClr val="3333CC"/>
                </a:solidFill>
                <a:cs typeface="+mn-ea"/>
              </a:rPr>
              <a:t>Java</a:t>
            </a:r>
            <a:r>
              <a:rPr lang="zh-CN" altLang="en-US" sz="2000" dirty="0">
                <a:solidFill>
                  <a:srgbClr val="3333CC"/>
                </a:solidFill>
                <a:cs typeface="+mn-ea"/>
              </a:rPr>
              <a:t>有哪些数据结构？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ea"/>
              <a:sym typeface="+mn-lt"/>
            </a:endParaRPr>
          </a:p>
        </p:txBody>
      </p:sp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Java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语言之数据结构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" name="图片 10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" y="1877067"/>
            <a:ext cx="90551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标准库中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list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的常用方法 运行结果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7939" name="图片 2" descr="文本, 信件&#10;&#10;描述已自动生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 b="4475"/>
          <a:stretch>
            <a:fillRect/>
          </a:stretch>
        </p:blipFill>
        <p:spPr bwMode="auto">
          <a:xfrm>
            <a:off x="0" y="1479550"/>
            <a:ext cx="913130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16"/>
          <p:cNvSpPr>
            <a:spLocks noChangeArrowheads="1"/>
          </p:cNvSpPr>
          <p:nvPr/>
        </p:nvSpPr>
        <p:spPr bwMode="auto">
          <a:xfrm>
            <a:off x="2339975" y="3932287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矩形: 圆角 15"/>
          <p:cNvSpPr>
            <a:spLocks noChangeArrowheads="1"/>
          </p:cNvSpPr>
          <p:nvPr/>
        </p:nvSpPr>
        <p:spPr bwMode="auto">
          <a:xfrm>
            <a:off x="1336309" y="3932287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770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目录导航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01775" y="2776538"/>
            <a:ext cx="720725" cy="168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1.1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1.3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39975" y="2776538"/>
            <a:ext cx="4129088" cy="16888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C++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语言之数据结构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088" y="157163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集合架构概述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363824"/>
            <a:ext cx="7772400" cy="45353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kern="0" dirty="0">
                <a:solidFill>
                  <a:srgbClr val="FF0000"/>
                </a:solidFill>
              </a:rPr>
              <a:t>集合(</a:t>
            </a:r>
            <a:r>
              <a:rPr lang="en-US" altLang="zh-CN" kern="0" dirty="0">
                <a:solidFill>
                  <a:srgbClr val="FF0000"/>
                </a:solidFill>
              </a:rPr>
              <a:t>Collection)</a:t>
            </a:r>
            <a:r>
              <a:rPr lang="zh-CN" altLang="en-US" kern="0" dirty="0"/>
              <a:t>是一个对象的容器，可以存放对象，便于组织和管理对象</a:t>
            </a:r>
            <a:endParaRPr lang="en-US" altLang="zh-CN" kern="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kern="0" dirty="0" err="1">
                <a:solidFill>
                  <a:srgbClr val="FF0000"/>
                </a:solidFill>
              </a:rPr>
              <a:t>java.util</a:t>
            </a:r>
            <a:r>
              <a:rPr lang="zh-CN" altLang="en-US" kern="0" dirty="0">
                <a:solidFill>
                  <a:srgbClr val="FF0000"/>
                </a:solidFill>
              </a:rPr>
              <a:t>包</a:t>
            </a:r>
            <a:r>
              <a:rPr lang="zh-CN" altLang="en-US" kern="0" dirty="0"/>
              <a:t>中定义了各种用于集合操作的类和接口，这些类和接口构成了</a:t>
            </a:r>
            <a:r>
              <a:rPr lang="en-US" altLang="zh-CN" kern="0" dirty="0"/>
              <a:t>Java</a:t>
            </a:r>
            <a:r>
              <a:rPr lang="zh-CN" altLang="en-US" kern="0" dirty="0"/>
              <a:t>语言的</a:t>
            </a:r>
            <a:r>
              <a:rPr lang="zh-CN" altLang="en-US" kern="0" dirty="0">
                <a:solidFill>
                  <a:srgbClr val="FF0000"/>
                </a:solidFill>
              </a:rPr>
              <a:t>集合框架(</a:t>
            </a:r>
            <a:r>
              <a:rPr lang="en-US" altLang="zh-CN" kern="0" dirty="0">
                <a:solidFill>
                  <a:srgbClr val="FF0000"/>
                </a:solidFill>
              </a:rPr>
              <a:t>Collection Framework)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kern="0" dirty="0"/>
              <a:t>集合框架中定义了接口对常用的集合类型进行抽象，还提供了一些优化的对接口的实现类，简化程序设计</a:t>
            </a:r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Collection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Framework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656" y="1196752"/>
            <a:ext cx="8278688" cy="48734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dirty="0"/>
              <a:t>根据不同类型的集合的特点和用途，集合框架在设计的时候将集合分为以下三种类型：</a:t>
            </a:r>
            <a:endParaRPr lang="zh-CN" altLang="en-US" dirty="0"/>
          </a:p>
          <a:p>
            <a:pPr lvl="1" eaLnBrk="1" hangingPunct="1"/>
            <a:r>
              <a:rPr lang="en-US" altLang="zh-CN" sz="2400" dirty="0"/>
              <a:t>Set（</a:t>
            </a:r>
            <a:r>
              <a:rPr lang="zh-CN" altLang="en-US" sz="2400" dirty="0"/>
              <a:t>集）：集合中的对象</a:t>
            </a:r>
            <a:r>
              <a:rPr lang="zh-CN" altLang="en-US" sz="2400" dirty="0">
                <a:solidFill>
                  <a:srgbClr val="FF0000"/>
                </a:solidFill>
              </a:rPr>
              <a:t>不按特定方式排序</a:t>
            </a:r>
            <a:r>
              <a:rPr lang="zh-CN" altLang="en-US" sz="2400" dirty="0"/>
              <a:t>，并且</a:t>
            </a:r>
            <a:r>
              <a:rPr lang="zh-CN" altLang="en-US" sz="2400" dirty="0">
                <a:solidFill>
                  <a:srgbClr val="FF0000"/>
                </a:solidFill>
              </a:rPr>
              <a:t>没有重复</a:t>
            </a:r>
            <a:r>
              <a:rPr lang="zh-CN" altLang="en-US" sz="2400" dirty="0"/>
              <a:t>对象。它的有些实现类能对集合中对象按特定方式排序。</a:t>
            </a:r>
            <a:endParaRPr lang="zh-CN" altLang="en-US" sz="2400" dirty="0"/>
          </a:p>
          <a:p>
            <a:pPr lvl="1" eaLnBrk="1" hangingPunct="1"/>
            <a:r>
              <a:rPr lang="en-US" altLang="zh-CN" sz="2400" dirty="0"/>
              <a:t>List（</a:t>
            </a:r>
            <a:r>
              <a:rPr lang="zh-CN" altLang="en-US" sz="2400" dirty="0"/>
              <a:t>列表）：集合中的对象</a:t>
            </a:r>
            <a:r>
              <a:rPr lang="zh-CN" altLang="en-US" sz="2400" dirty="0">
                <a:solidFill>
                  <a:srgbClr val="FF0000"/>
                </a:solidFill>
              </a:rPr>
              <a:t>按照索引位置排序</a:t>
            </a:r>
            <a:r>
              <a:rPr lang="zh-CN" altLang="en-US" sz="2400" dirty="0"/>
              <a:t>，可以有</a:t>
            </a:r>
            <a:r>
              <a:rPr lang="zh-CN" altLang="en-US" sz="2400" dirty="0">
                <a:solidFill>
                  <a:srgbClr val="FF0000"/>
                </a:solidFill>
              </a:rPr>
              <a:t>重复</a:t>
            </a:r>
            <a:r>
              <a:rPr lang="zh-CN" altLang="en-US" sz="2400" dirty="0"/>
              <a:t>对象，允许按照对象在集合中的索引位置检索对象。</a:t>
            </a:r>
            <a:r>
              <a:rPr lang="en-US" altLang="zh-CN" sz="2400" dirty="0"/>
              <a:t>List</a:t>
            </a:r>
            <a:r>
              <a:rPr lang="zh-CN" altLang="en-US" sz="2400" dirty="0"/>
              <a:t>与数组有些相似。</a:t>
            </a:r>
            <a:endParaRPr lang="zh-CN" altLang="en-US" sz="2400" dirty="0"/>
          </a:p>
          <a:p>
            <a:pPr lvl="1" eaLnBrk="1" hangingPunct="1"/>
            <a:r>
              <a:rPr lang="en-US" altLang="zh-CN" sz="2400" dirty="0"/>
              <a:t>Map（</a:t>
            </a:r>
            <a:r>
              <a:rPr lang="zh-CN" altLang="en-US" sz="2400" dirty="0"/>
              <a:t>映射）：集合中的每一个元素包含</a:t>
            </a:r>
            <a:r>
              <a:rPr lang="zh-CN" altLang="en-US" sz="2400" dirty="0">
                <a:solidFill>
                  <a:srgbClr val="FF0000"/>
                </a:solidFill>
              </a:rPr>
              <a:t>一对键对象和值对象</a:t>
            </a:r>
            <a:r>
              <a:rPr lang="zh-CN" altLang="en-US" sz="2400" dirty="0"/>
              <a:t>，集合中没有重复的键对象，值对象可以重复。它的有些实现类能对集合中的键对象进行排序。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Default Implementation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73150"/>
            <a:ext cx="855980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Collection</a:t>
            </a:r>
            <a:r>
              <a:rPr lang="zh-CN" altLang="en-US" sz="2800" dirty="0">
                <a:solidFill>
                  <a:schemeClr val="bg1"/>
                </a:solidFill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656" y="1196752"/>
            <a:ext cx="8278688" cy="48734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dirty="0"/>
              <a:t>接口</a:t>
            </a:r>
            <a:r>
              <a:rPr lang="en-US" altLang="zh-CN" dirty="0" err="1"/>
              <a:t>java.util.Collection</a:t>
            </a:r>
            <a:r>
              <a:rPr lang="zh-CN" altLang="en-US" dirty="0"/>
              <a:t>是所有集合类型的超类型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。它声明所有类集都将拥有的核心方法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chemeClr val="bg2"/>
                </a:solidFill>
              </a:rPr>
              <a:t>     </a:t>
            </a:r>
            <a:r>
              <a:rPr lang="en-US" altLang="zh-CN" dirty="0"/>
              <a:t>public int size()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isEmpty</a:t>
            </a:r>
            <a:r>
              <a:rPr lang="en-US" altLang="zh-CN" dirty="0"/>
              <a:t>()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</a:t>
            </a:r>
            <a:r>
              <a:rPr lang="en-US" altLang="zh-CN" dirty="0" err="1"/>
              <a:t>boolean</a:t>
            </a:r>
            <a:r>
              <a:rPr lang="en-US" altLang="zh-CN" dirty="0"/>
              <a:t> contains(Object </a:t>
            </a:r>
            <a:r>
              <a:rPr lang="en-US" altLang="zh-CN" dirty="0" err="1"/>
              <a:t>elem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>
                <a:solidFill>
                  <a:schemeClr val="bg2"/>
                </a:solidFill>
              </a:rPr>
              <a:t>     </a:t>
            </a:r>
            <a:r>
              <a:rPr lang="en-US" altLang="zh-CN" dirty="0"/>
              <a:t>public Object[] </a:t>
            </a:r>
            <a:r>
              <a:rPr lang="en-US" altLang="zh-CN" dirty="0" err="1"/>
              <a:t>toArray</a:t>
            </a:r>
            <a:r>
              <a:rPr lang="en-US" altLang="zh-CN" dirty="0"/>
              <a:t>() 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Object[] </a:t>
            </a:r>
            <a:r>
              <a:rPr lang="en-US" altLang="zh-CN" dirty="0" err="1"/>
              <a:t>toArray</a:t>
            </a:r>
            <a:r>
              <a:rPr lang="en-US" altLang="zh-CN" dirty="0"/>
              <a:t>(Object[] </a:t>
            </a:r>
            <a:r>
              <a:rPr lang="en-US" altLang="zh-CN" dirty="0" err="1"/>
              <a:t>dest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zh-CN" altLang="en-US" dirty="0"/>
              <a:t>     </a:t>
            </a:r>
            <a:r>
              <a:rPr lang="en-US" altLang="zh-CN" dirty="0"/>
              <a:t>public add(Object </a:t>
            </a:r>
            <a:r>
              <a:rPr lang="en-US" altLang="zh-CN" dirty="0" err="1"/>
              <a:t>elem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remove(Object </a:t>
            </a:r>
            <a:r>
              <a:rPr lang="en-US" altLang="zh-CN" dirty="0" err="1"/>
              <a:t>elem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Collection</a:t>
            </a:r>
            <a:r>
              <a:rPr lang="zh-CN" altLang="en-US" sz="2800" dirty="0">
                <a:solidFill>
                  <a:schemeClr val="bg1"/>
                </a:solidFill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656" y="1196752"/>
            <a:ext cx="8278688" cy="48734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dirty="0"/>
              <a:t>接口</a:t>
            </a:r>
            <a:r>
              <a:rPr lang="en-US" altLang="zh-CN" dirty="0" err="1"/>
              <a:t>java.util.Collection</a:t>
            </a:r>
            <a:r>
              <a:rPr lang="zh-CN" altLang="en-US" dirty="0"/>
              <a:t>是所有集合类型的超类型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。它声明所有类集都将拥有的核心方法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/>
              <a:t>     </a:t>
            </a:r>
            <a:r>
              <a:rPr lang="en-US" altLang="zh-CN" dirty="0"/>
              <a:t>public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containsAll</a:t>
            </a:r>
            <a:r>
              <a:rPr lang="en-US" altLang="zh-CN" dirty="0"/>
              <a:t>(Collection </a:t>
            </a:r>
            <a:r>
              <a:rPr lang="en-US" altLang="zh-CN" dirty="0" err="1"/>
              <a:t>coll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addAll</a:t>
            </a:r>
            <a:r>
              <a:rPr lang="en-US" altLang="zh-CN" dirty="0"/>
              <a:t>(Collection </a:t>
            </a:r>
            <a:r>
              <a:rPr lang="en-US" altLang="zh-CN" dirty="0" err="1"/>
              <a:t>coll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removeAll</a:t>
            </a:r>
            <a:r>
              <a:rPr lang="en-US" altLang="zh-CN" dirty="0"/>
              <a:t>(Collection </a:t>
            </a:r>
            <a:r>
              <a:rPr lang="en-US" altLang="zh-CN" dirty="0" err="1"/>
              <a:t>coll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</a:t>
            </a:r>
            <a:r>
              <a:rPr lang="en-US" altLang="zh-CN" dirty="0" err="1"/>
              <a:t>boolean</a:t>
            </a:r>
            <a:r>
              <a:rPr lang="en-US" altLang="zh-CN" dirty="0"/>
              <a:t> </a:t>
            </a:r>
            <a:r>
              <a:rPr lang="en-US" altLang="zh-CN" dirty="0" err="1"/>
              <a:t>retainAll</a:t>
            </a:r>
            <a:r>
              <a:rPr lang="en-US" altLang="zh-CN" dirty="0"/>
              <a:t>(Collection </a:t>
            </a:r>
            <a:r>
              <a:rPr lang="en-US" altLang="zh-CN" dirty="0" err="1"/>
              <a:t>coll</a:t>
            </a:r>
            <a:r>
              <a:rPr lang="en-US" altLang="zh-CN" dirty="0"/>
              <a:t>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void clear()</a:t>
            </a:r>
            <a:endParaRPr lang="en-US" altLang="zh-CN" dirty="0"/>
          </a:p>
          <a:p>
            <a:pPr eaLnBrk="1" hangingPunct="1"/>
            <a:r>
              <a:rPr lang="en-US" altLang="zh-CN" dirty="0"/>
              <a:t>     public Iterator iterator()</a:t>
            </a:r>
            <a:endParaRPr lang="en-US" altLang="zh-CN" dirty="0"/>
          </a:p>
          <a:p>
            <a:pPr eaLnBrk="1" hangingPunct="1"/>
            <a:endParaRPr lang="zh-CN" altLang="en-US" dirty="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容器适配器简介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516" y="1166842"/>
            <a:ext cx="87129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1) stack  :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&lt;stack&gt;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/>
              <a:t>	</a:t>
            </a:r>
            <a:r>
              <a:rPr lang="zh-CN" altLang="en-US" sz="2400" dirty="0"/>
              <a:t>栈。是项的有限序列，并满足序列中被删除、检索和修改的项只能是最近插入序列的项。即按照</a:t>
            </a:r>
            <a:r>
              <a:rPr lang="zh-CN" altLang="en-US" sz="2400" dirty="0">
                <a:solidFill>
                  <a:srgbClr val="0033CC"/>
                </a:solidFill>
              </a:rPr>
              <a:t>后进先出</a:t>
            </a:r>
            <a:r>
              <a:rPr lang="zh-CN" altLang="en-US" sz="2400" dirty="0"/>
              <a:t>的原则</a:t>
            </a:r>
            <a:endParaRPr lang="en-US" altLang="zh-CN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2) queue :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&lt;queue&gt;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/>
              <a:t>   </a:t>
            </a:r>
            <a:r>
              <a:rPr lang="zh-CN" altLang="en-US" sz="2400" dirty="0"/>
              <a:t>队列。插入只可以在尾部进行，删除、检索和修改只允许从头部进行。按照</a:t>
            </a:r>
            <a:r>
              <a:rPr lang="zh-CN" altLang="en-US" sz="2400" dirty="0">
                <a:solidFill>
                  <a:srgbClr val="0033CC"/>
                </a:solidFill>
              </a:rPr>
              <a:t>先进先出</a:t>
            </a:r>
            <a:r>
              <a:rPr lang="zh-CN" altLang="en-US" sz="2400" dirty="0"/>
              <a:t>的原则。</a:t>
            </a:r>
            <a:endParaRPr lang="en-US" altLang="zh-CN" sz="2400" dirty="0"/>
          </a:p>
          <a:p>
            <a:pPr eaLnBrk="1" hangingPunct="1"/>
            <a:endParaRPr lang="zh-CN" altLang="en-US" sz="2400" dirty="0"/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en-US" altLang="zh-CN" sz="2400" dirty="0" err="1">
                <a:solidFill>
                  <a:srgbClr val="FF0000"/>
                </a:solidFill>
              </a:rPr>
              <a:t>priority_queue</a:t>
            </a:r>
            <a:r>
              <a:rPr lang="en-US" altLang="zh-CN" sz="2400" dirty="0">
                <a:solidFill>
                  <a:srgbClr val="FF0000"/>
                </a:solidFill>
              </a:rPr>
              <a:t> :</a:t>
            </a:r>
            <a:r>
              <a:rPr lang="zh-CN" altLang="en-US" sz="2400" dirty="0">
                <a:solidFill>
                  <a:srgbClr val="FF0000"/>
                </a:solidFill>
              </a:rPr>
              <a:t>头文件 </a:t>
            </a:r>
            <a:r>
              <a:rPr lang="en-US" altLang="zh-CN" sz="2400" dirty="0">
                <a:solidFill>
                  <a:srgbClr val="FF0000"/>
                </a:solidFill>
              </a:rPr>
              <a:t>&lt;queue&gt;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zh-CN" sz="2400" dirty="0"/>
              <a:t>	</a:t>
            </a:r>
            <a:r>
              <a:rPr lang="zh-CN" altLang="en-US" sz="2400" dirty="0"/>
              <a:t>优先级队列。最高优先级元素总是第一个出列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Set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47" y="1263650"/>
            <a:ext cx="8156305" cy="4635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Set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130" y="1584552"/>
            <a:ext cx="8540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dirty="0"/>
              <a:t>该接口并没有声明新的方法，但要求实现类所表示的集合中不能容纳两个相同的对象</a:t>
            </a:r>
            <a:endParaRPr lang="en-US" altLang="zh-CN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3300"/>
                </a:solidFill>
              </a:rPr>
              <a:t>判定两个对象是否相同是一般是通过调用对象的</a:t>
            </a:r>
            <a:r>
              <a:rPr lang="en-US" altLang="zh-CN" dirty="0">
                <a:solidFill>
                  <a:srgbClr val="CC3300"/>
                </a:solidFill>
              </a:rPr>
              <a:t>equals(Object other)</a:t>
            </a:r>
            <a:r>
              <a:rPr lang="zh-CN" altLang="en-US" dirty="0">
                <a:solidFill>
                  <a:srgbClr val="CC3300"/>
                </a:solidFill>
              </a:rPr>
              <a:t>方法来实现的</a:t>
            </a:r>
            <a:endParaRPr lang="zh-CN" altLang="en-US" dirty="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Set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130" y="1584552"/>
            <a:ext cx="8540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dirty="0"/>
              <a:t>该接口并没有声明新的方法，但要求实现类所表示的集合中不能容纳两个相同的对象</a:t>
            </a:r>
            <a:endParaRPr lang="en-US" altLang="zh-CN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C3300"/>
                </a:solidFill>
              </a:rPr>
              <a:t>判定两个对象是否相同是一般是通过调用对象的</a:t>
            </a:r>
            <a:r>
              <a:rPr lang="en-US" altLang="zh-CN" dirty="0">
                <a:solidFill>
                  <a:srgbClr val="CC3300"/>
                </a:solidFill>
              </a:rPr>
              <a:t>equals(Object other)</a:t>
            </a:r>
            <a:r>
              <a:rPr lang="zh-CN" altLang="en-US" dirty="0">
                <a:solidFill>
                  <a:srgbClr val="CC3300"/>
                </a:solidFill>
              </a:rPr>
              <a:t>方法来实现的</a:t>
            </a:r>
            <a:endParaRPr lang="zh-CN" altLang="en-US" dirty="0">
              <a:solidFill>
                <a:srgbClr val="CC33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Set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560" y="1074738"/>
            <a:ext cx="8208962" cy="4824412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b="1">
                <a:latin typeface="Times New Roman" panose="02020603050405020304" pitchFamily="18" charset="0"/>
              </a:rPr>
              <a:t>SortedSet intSet=new TreeSet();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intSet.add(new Integer(50));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intSet.add(new Integer(25));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intSet.add(new Integer(100));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intSet.add(new Integer(-15));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System.out.println(intSet.first());</a:t>
            </a:r>
            <a:endParaRPr kumimoji="0" lang="en-US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System.out.println(intSet.last());</a:t>
            </a:r>
            <a:endParaRPr kumimoji="0" lang="en-US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endParaRPr kumimoji="0" lang="en-US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SortedSet </a:t>
            </a:r>
            <a:r>
              <a:rPr kumimoji="0" lang="en-US" altLang="zh-CN" sz="2400" b="1">
                <a:solidFill>
                  <a:srgbClr val="FF3300"/>
                </a:solidFill>
                <a:latin typeface="Times New Roman" panose="02020603050405020304" pitchFamily="18" charset="0"/>
              </a:rPr>
              <a:t>subSet=intSet.tailSet(new Integer(25));</a:t>
            </a:r>
            <a:endParaRPr kumimoji="0" lang="en-US" altLang="zh-CN" sz="24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Iterator it=subSet.iterator();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while(it.hasNext()){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    System.out.println(it.next());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}</a:t>
            </a:r>
            <a:endParaRPr kumimoji="0" lang="en-US" altLang="zh-CN" sz="24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Set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7519" y="1196752"/>
            <a:ext cx="8208962" cy="16573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-15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List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5780" y="1700808"/>
            <a:ext cx="85324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/>
              <a:t>List</a:t>
            </a:r>
            <a:r>
              <a:rPr lang="zh-CN" altLang="en-US" sz="2400" dirty="0"/>
              <a:t>接口扩展了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并声明存储一系列元素的类集的特性。使用一个基于零的下标，元素可以通过它们在列表中的位置被插入和访问。一个列表可以包含复制元素。</a:t>
            </a:r>
            <a:endParaRPr lang="en-US" altLang="zh-CN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除了由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定义的方法之外，</a:t>
            </a:r>
            <a:r>
              <a:rPr lang="en-US" altLang="zh-CN" sz="2400" dirty="0"/>
              <a:t>List</a:t>
            </a:r>
            <a:r>
              <a:rPr lang="zh-CN" altLang="en-US" sz="2400" dirty="0"/>
              <a:t>还定义了一些它自己的方法。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List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568" y="1267929"/>
            <a:ext cx="8136904" cy="457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由于列表集合中存放的是对象的有序序列，因此该接口新增了与有序性相关的方法：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b="0" dirty="0"/>
              <a:t>       </a:t>
            </a:r>
            <a:r>
              <a:rPr lang="en-US" altLang="zh-CN" sz="2800" b="0" dirty="0"/>
              <a:t>public Object get(int index)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Object set(int index, Object </a:t>
            </a:r>
            <a:r>
              <a:rPr lang="en-US" altLang="zh-CN" sz="2800" b="0" dirty="0" err="1"/>
              <a:t>elem</a:t>
            </a:r>
            <a:r>
              <a:rPr lang="en-US" altLang="zh-CN" sz="2800" b="0" dirty="0"/>
              <a:t>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void add(int index, Object </a:t>
            </a:r>
            <a:r>
              <a:rPr lang="en-US" altLang="zh-CN" sz="2800" b="0" dirty="0" err="1"/>
              <a:t>elem</a:t>
            </a:r>
            <a:r>
              <a:rPr lang="en-US" altLang="zh-CN" sz="2800" b="0" dirty="0"/>
              <a:t>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Object remove(int index)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int </a:t>
            </a:r>
            <a:r>
              <a:rPr lang="en-US" altLang="zh-CN" sz="2800" b="0" dirty="0" err="1"/>
              <a:t>indexOf</a:t>
            </a:r>
            <a:r>
              <a:rPr lang="en-US" altLang="zh-CN" sz="2800" b="0" dirty="0"/>
              <a:t>(Object </a:t>
            </a:r>
            <a:r>
              <a:rPr lang="en-US" altLang="zh-CN" sz="2800" b="0" dirty="0" err="1"/>
              <a:t>elem</a:t>
            </a:r>
            <a:r>
              <a:rPr lang="en-US" altLang="zh-CN" sz="2800" b="0" dirty="0"/>
              <a:t>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int </a:t>
            </a:r>
            <a:r>
              <a:rPr lang="en-US" altLang="zh-CN" sz="2800" b="0" dirty="0" err="1"/>
              <a:t>lastIndexOf</a:t>
            </a:r>
            <a:r>
              <a:rPr lang="en-US" altLang="zh-CN" sz="2800" b="0" dirty="0"/>
              <a:t>(Object </a:t>
            </a:r>
            <a:r>
              <a:rPr lang="en-US" altLang="zh-CN" sz="2800" b="0" dirty="0" err="1"/>
              <a:t>elem</a:t>
            </a:r>
            <a:r>
              <a:rPr lang="en-US" altLang="zh-CN" sz="2800" b="0" dirty="0"/>
              <a:t>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public List </a:t>
            </a:r>
            <a:r>
              <a:rPr lang="en-US" altLang="zh-CN" sz="2800" b="0" dirty="0" err="1"/>
              <a:t>subList</a:t>
            </a:r>
            <a:r>
              <a:rPr lang="en-US" altLang="zh-CN" sz="2800" b="0" dirty="0"/>
              <a:t>(int min, int max)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</a:t>
            </a:r>
            <a:r>
              <a:rPr lang="en-US" altLang="zh-CN" sz="2800" b="0" dirty="0" err="1"/>
              <a:t>ListIterator</a:t>
            </a:r>
            <a:r>
              <a:rPr lang="en-US" altLang="zh-CN" sz="2800" b="0" dirty="0"/>
              <a:t> </a:t>
            </a:r>
            <a:r>
              <a:rPr lang="en-US" altLang="zh-CN" sz="2800" b="0" dirty="0" err="1"/>
              <a:t>listIterator</a:t>
            </a:r>
            <a:r>
              <a:rPr lang="en-US" altLang="zh-CN" sz="2800" b="0" dirty="0"/>
              <a:t>()    </a:t>
            </a:r>
            <a:endParaRPr lang="en-US" altLang="zh-CN" sz="2800" b="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b="0" dirty="0"/>
              <a:t>       </a:t>
            </a:r>
            <a:r>
              <a:rPr lang="en-US" altLang="zh-CN" sz="2800" b="0" dirty="0" err="1"/>
              <a:t>ListIterator</a:t>
            </a:r>
            <a:r>
              <a:rPr lang="en-US" altLang="zh-CN" sz="2800" b="0" dirty="0"/>
              <a:t> </a:t>
            </a:r>
            <a:r>
              <a:rPr lang="en-US" altLang="zh-CN" sz="2800" b="0" dirty="0" err="1"/>
              <a:t>listIterator</a:t>
            </a:r>
            <a:r>
              <a:rPr lang="en-US" altLang="zh-CN" sz="2800" b="0" dirty="0"/>
              <a:t>(int index)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List</a:t>
            </a:r>
            <a:r>
              <a:rPr lang="zh-CN" altLang="en-US" sz="2800" dirty="0">
                <a:solidFill>
                  <a:schemeClr val="bg1"/>
                </a:solidFill>
              </a:rPr>
              <a:t> 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68660" y="1015579"/>
          <a:ext cx="8406680" cy="5370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Worksheet" r:id="rId1" imgW="5814060" imgH="4255770" progId="Excel.Sheet.8">
                  <p:embed/>
                </p:oleObj>
              </mc:Choice>
              <mc:Fallback>
                <p:oleObj name="Worksheet" r:id="rId1" imgW="5814060" imgH="4255770" progId="Excel.Shee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60" y="1015579"/>
                        <a:ext cx="8406680" cy="5370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Map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1484784"/>
            <a:ext cx="806489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chemeClr val="tx1"/>
                </a:solidFill>
              </a:rPr>
              <a:t>映射（</a:t>
            </a:r>
            <a:r>
              <a:rPr lang="en-US" altLang="zh-CN" sz="2400" b="0" dirty="0">
                <a:solidFill>
                  <a:schemeClr val="tx1"/>
                </a:solidFill>
              </a:rPr>
              <a:t>map）</a:t>
            </a:r>
            <a:r>
              <a:rPr lang="zh-CN" altLang="en-US" sz="2400" b="0" dirty="0">
                <a:solidFill>
                  <a:schemeClr val="tx1"/>
                </a:solidFill>
              </a:rPr>
              <a:t>是一个存储关键字和值的关联或者说是关键字/值对的对象。给定一个关键字，可以得到它的值。关键字和值都是对象。关键字必须是唯一的。但值是可以被复制的。有些映射可以接收</a:t>
            </a:r>
            <a:r>
              <a:rPr lang="en-US" altLang="zh-CN" sz="2400" b="0" dirty="0">
                <a:solidFill>
                  <a:schemeClr val="tx1"/>
                </a:solidFill>
              </a:rPr>
              <a:t>null</a:t>
            </a:r>
            <a:r>
              <a:rPr lang="zh-CN" altLang="en-US" sz="2400" b="0" dirty="0">
                <a:solidFill>
                  <a:schemeClr val="tx1"/>
                </a:solidFill>
              </a:rPr>
              <a:t>关键字和</a:t>
            </a:r>
            <a:r>
              <a:rPr lang="en-US" altLang="zh-CN" sz="2400" b="0" dirty="0">
                <a:solidFill>
                  <a:schemeClr val="tx1"/>
                </a:solidFill>
              </a:rPr>
              <a:t>null</a:t>
            </a:r>
            <a:r>
              <a:rPr lang="zh-CN" altLang="en-US" sz="2400" b="0" dirty="0">
                <a:solidFill>
                  <a:schemeClr val="tx1"/>
                </a:solidFill>
              </a:rPr>
              <a:t>值。而有的则不行</a:t>
            </a:r>
            <a:endParaRPr lang="en-US" altLang="zh-CN" sz="2400" b="0" dirty="0">
              <a:solidFill>
                <a:schemeClr val="tx1"/>
              </a:solidFill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映射表示一个键/值(</a:t>
            </a:r>
            <a:r>
              <a:rPr lang="en-US" altLang="zh-CN" sz="2400" dirty="0"/>
              <a:t>key/value)</a:t>
            </a:r>
            <a:r>
              <a:rPr lang="zh-CN" altLang="en-US" sz="2400" dirty="0"/>
              <a:t>对，通过“键”可以快速的找到“值”</a:t>
            </a:r>
            <a:endParaRPr lang="zh-CN" altLang="en-US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该接口声明了一下于映射相关的方法：</a:t>
            </a:r>
            <a:endParaRPr lang="zh-CN" altLang="en-US" sz="2400" dirty="0"/>
          </a:p>
          <a:p>
            <a:pPr eaLnBrk="1" hangingPunct="1"/>
            <a:r>
              <a:rPr lang="zh-CN" altLang="en-US" sz="2400" dirty="0"/>
              <a:t>     </a:t>
            </a:r>
            <a:r>
              <a:rPr lang="en-US" altLang="zh-CN" sz="2400" dirty="0"/>
              <a:t>public int size()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     public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isEmpty</a:t>
            </a:r>
            <a:r>
              <a:rPr lang="en-US" altLang="zh-CN" sz="2400" dirty="0"/>
              <a:t>()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     public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containsKey</a:t>
            </a:r>
            <a:r>
              <a:rPr lang="en-US" altLang="zh-CN" sz="2400" dirty="0"/>
              <a:t>(Object key)</a:t>
            </a:r>
            <a:endParaRPr lang="en-US" altLang="zh-CN" sz="2400" dirty="0"/>
          </a:p>
          <a:p>
            <a:pPr eaLnBrk="1" hangingPunct="1"/>
            <a:r>
              <a:rPr lang="en-US" altLang="zh-CN" sz="2400" dirty="0"/>
              <a:t>     public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containsValue</a:t>
            </a:r>
            <a:r>
              <a:rPr lang="en-US" altLang="zh-CN" sz="2400" dirty="0"/>
              <a:t>(Object value)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Map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9750" y="1557338"/>
            <a:ext cx="8208963" cy="3240087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b="1">
                <a:latin typeface="Times New Roman" panose="02020603050405020304" pitchFamily="18" charset="0"/>
              </a:rPr>
              <a:t>Map scoreMap=new HashMap();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scoreMap.put(“200101004”,new Float(85.5));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scoreMap.put(“200101002”,new Float(76));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scoreMap.put(“200101001”,new Float(88));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scoreMap.put(“200101003”,new Float(90));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Float score=(Float)scoreMap.get(“200101001”);</a:t>
            </a:r>
            <a:endParaRPr kumimoji="0" lang="en-US" altLang="zh-CN" sz="2400" b="1">
              <a:latin typeface="Times New Roman" panose="02020603050405020304" pitchFamily="18" charset="0"/>
            </a:endParaRPr>
          </a:p>
          <a:p>
            <a:r>
              <a:rPr kumimoji="0" lang="en-US" altLang="zh-CN" sz="2400" b="1">
                <a:latin typeface="Times New Roman" panose="02020603050405020304" pitchFamily="18" charset="0"/>
              </a:rPr>
              <a:t>System.out.println(“sno: 200101001   score: ”+score);</a:t>
            </a:r>
            <a:endParaRPr kumimoji="0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9750" y="5013325"/>
            <a:ext cx="8208963" cy="576263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sno: 200101001   score: 85.5</a:t>
            </a:r>
            <a:endParaRPr kumimoji="0" lang="en-US" altLang="zh-CN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1428452"/>
            <a:ext cx="835510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支持随机访问迭代器，所有</a:t>
            </a:r>
            <a:r>
              <a:rPr lang="en-US" altLang="zh-CN" sz="2400" dirty="0"/>
              <a:t>STL</a:t>
            </a:r>
            <a:r>
              <a:rPr lang="zh-CN" altLang="en-US" sz="2400" dirty="0"/>
              <a:t>算法都能对</a:t>
            </a:r>
            <a:r>
              <a:rPr lang="en-US" altLang="zh-CN" sz="2400" dirty="0"/>
              <a:t>vector</a:t>
            </a:r>
            <a:r>
              <a:rPr lang="zh-CN" altLang="en-US" sz="2400" dirty="0"/>
              <a:t>操作。</a:t>
            </a:r>
            <a:endParaRPr lang="en-US" altLang="zh-CN" sz="2400" dirty="0"/>
          </a:p>
          <a:p>
            <a:pPr eaLnBrk="1" hangingPunct="1"/>
            <a:endParaRPr lang="zh-CN" altLang="en-US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随机访问时间为常数。在尾部添加速度很快，在中间插入慢。实际上就是</a:t>
            </a:r>
            <a:r>
              <a:rPr lang="zh-CN" altLang="en-US" sz="2400" dirty="0">
                <a:solidFill>
                  <a:schemeClr val="accent2"/>
                </a:solidFill>
              </a:rPr>
              <a:t>动态数组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SortedMap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544" y="1340768"/>
            <a:ext cx="82089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SortedMap</a:t>
            </a:r>
            <a:r>
              <a:rPr lang="zh-CN" altLang="en-US" sz="2400" dirty="0"/>
              <a:t>接口扩展了</a:t>
            </a:r>
            <a:r>
              <a:rPr lang="en-US" altLang="zh-CN" sz="2400" dirty="0"/>
              <a:t>Map，</a:t>
            </a:r>
            <a:r>
              <a:rPr lang="zh-CN" altLang="en-US" sz="2400" dirty="0"/>
              <a:t>它确保了各项按关键字升序排序。</a:t>
            </a:r>
            <a:endParaRPr lang="zh-CN" altLang="en-US" sz="2400" dirty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zh-CN" altLang="en-US" sz="2400" dirty="0"/>
              <a:t>当调用映射中没有的项时，其中的几种方法引发一个</a:t>
            </a:r>
            <a:r>
              <a:rPr lang="en-US" altLang="zh-CN" sz="2400" dirty="0" err="1"/>
              <a:t>NoSuchElement</a:t>
            </a:r>
            <a:r>
              <a:rPr lang="en-US" altLang="zh-CN" sz="2400" dirty="0"/>
              <a:t> Exception</a:t>
            </a:r>
            <a:r>
              <a:rPr lang="zh-CN" altLang="en-US" sz="2400" dirty="0"/>
              <a:t>异常。当对象与映射中的元素不兼容时，则引发一个</a:t>
            </a:r>
            <a:r>
              <a:rPr lang="en-US" altLang="zh-CN" sz="2400" dirty="0" err="1"/>
              <a:t>ClassCastException</a:t>
            </a:r>
            <a:r>
              <a:rPr lang="zh-CN" altLang="en-US" sz="2400" dirty="0"/>
              <a:t>异常。当试图使用映射不允许使用的</a:t>
            </a:r>
            <a:r>
              <a:rPr lang="en-US" altLang="zh-CN" sz="2400" dirty="0"/>
              <a:t>null</a:t>
            </a:r>
            <a:r>
              <a:rPr lang="zh-CN" altLang="en-US" sz="2400" dirty="0"/>
              <a:t>对象时，则引发一个</a:t>
            </a:r>
            <a:r>
              <a:rPr lang="en-US" altLang="zh-CN" sz="2400" dirty="0" err="1"/>
              <a:t>NullPointerException</a:t>
            </a:r>
            <a:r>
              <a:rPr lang="zh-CN" altLang="en-US" sz="2400" dirty="0"/>
              <a:t>异常。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SortedMap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接口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18" y="1074738"/>
            <a:ext cx="8208963" cy="4824412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Map 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new </a:t>
            </a:r>
            <a:r>
              <a:rPr kumimoji="0" lang="en-US" altLang="zh-CN" sz="24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TreeMap</a:t>
            </a:r>
            <a:r>
              <a:rPr kumimoji="0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();</a:t>
            </a:r>
            <a:endParaRPr kumimoji="0" lang="en-US" altLang="zh-CN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scoreMap.put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(“200101004”,new Float(85.5));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scoreMap.put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(“200101002”,new Float(76));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scoreMap.put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(“200101001”,new Float(88));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scoreMap.put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(“200101003”,new Float(90));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Set </a:t>
            </a:r>
            <a:r>
              <a:rPr kumimoji="0" lang="en-US" altLang="zh-CN" sz="24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snoSet</a:t>
            </a:r>
            <a:r>
              <a:rPr kumimoji="0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=</a:t>
            </a:r>
            <a:r>
              <a:rPr kumimoji="0" lang="en-US" altLang="zh-CN" sz="2400" b="1" dirty="0" err="1">
                <a:solidFill>
                  <a:srgbClr val="FF3300"/>
                </a:solidFill>
                <a:latin typeface="Times New Roman" panose="02020603050405020304" pitchFamily="18" charset="0"/>
              </a:rPr>
              <a:t>scoreMap.keySet</a:t>
            </a:r>
            <a:r>
              <a:rPr kumimoji="0" lang="en-US" altLang="zh-CN" sz="24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();</a:t>
            </a:r>
            <a:endParaRPr kumimoji="0" lang="en-US" altLang="zh-CN" sz="2400" b="1" dirty="0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Iterator it=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snoSet.iterator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Object 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sno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=null;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while(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it.hasNext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()){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sno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=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it.next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    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System.out.println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scoreMap.get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dirty="0" err="1">
                <a:latin typeface="Times New Roman" panose="02020603050405020304" pitchFamily="18" charset="0"/>
              </a:rPr>
              <a:t>sno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));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  <a:p>
            <a:r>
              <a:rPr kumimoji="0" lang="en-US" altLang="zh-CN" sz="2400" b="1" dirty="0">
                <a:latin typeface="Times New Roman" panose="02020603050405020304" pitchFamily="18" charset="0"/>
              </a:rPr>
              <a:t>}</a:t>
            </a:r>
            <a:endParaRPr kumimoji="0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7236296" y="1844675"/>
            <a:ext cx="864122" cy="158432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88</a:t>
            </a:r>
            <a:endParaRPr kumimoji="0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76</a:t>
            </a:r>
            <a:endParaRPr kumimoji="0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90</a:t>
            </a:r>
            <a:endParaRPr kumimoji="0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85.5</a:t>
            </a:r>
            <a:endParaRPr kumimoji="0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2" grpId="0" animBg="1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</a:rPr>
              <a:t>AbstractSet</a:t>
            </a:r>
            <a:r>
              <a:rPr lang="zh-CN" altLang="en-US" sz="2800" dirty="0">
                <a:solidFill>
                  <a:schemeClr val="bg1"/>
                </a:solidFill>
              </a:rPr>
              <a:t>类和</a:t>
            </a:r>
            <a:r>
              <a:rPr lang="en-US" altLang="zh-CN" sz="2800" dirty="0">
                <a:solidFill>
                  <a:schemeClr val="bg1"/>
                </a:solidFill>
              </a:rPr>
              <a:t>HashSet</a:t>
            </a:r>
            <a:r>
              <a:rPr lang="zh-CN" altLang="en-US" sz="2800" dirty="0">
                <a:solidFill>
                  <a:schemeClr val="bg1"/>
                </a:solidFill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520" y="950869"/>
            <a:ext cx="8640960" cy="6075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AbstractSet</a:t>
            </a:r>
            <a:r>
              <a:rPr lang="zh-CN" altLang="en-US" sz="2400" dirty="0"/>
              <a:t>类扩展了</a:t>
            </a:r>
            <a:r>
              <a:rPr lang="en-US" altLang="zh-CN" sz="2400" dirty="0" err="1"/>
              <a:t>AbstractCollection</a:t>
            </a:r>
            <a:r>
              <a:rPr lang="zh-CN" altLang="en-US" sz="2400" dirty="0"/>
              <a:t>类（它实现了</a:t>
            </a:r>
            <a:r>
              <a:rPr lang="en-US" altLang="zh-CN" sz="2400" dirty="0"/>
              <a:t>Collection</a:t>
            </a:r>
            <a:r>
              <a:rPr lang="zh-CN" altLang="en-US" sz="2400" dirty="0"/>
              <a:t>接口中除</a:t>
            </a:r>
            <a:r>
              <a:rPr lang="en-US" altLang="zh-CN" sz="2400" dirty="0"/>
              <a:t>size</a:t>
            </a:r>
            <a:r>
              <a:rPr lang="zh-CN" altLang="en-US" sz="2400" dirty="0"/>
              <a:t>和</a:t>
            </a:r>
            <a:r>
              <a:rPr lang="en-US" altLang="zh-CN" sz="2400" dirty="0"/>
              <a:t>iterator</a:t>
            </a:r>
            <a:r>
              <a:rPr lang="zh-CN" altLang="en-US" sz="2400" dirty="0"/>
              <a:t>之外的所有方法），并实现了</a:t>
            </a:r>
            <a:r>
              <a:rPr lang="en-US" altLang="zh-CN" sz="2400" dirty="0"/>
              <a:t>Set，</a:t>
            </a:r>
            <a:r>
              <a:rPr lang="zh-CN" altLang="en-US" sz="2400" dirty="0"/>
              <a:t>为</a:t>
            </a:r>
            <a:r>
              <a:rPr lang="en-US" altLang="zh-CN" sz="2400" dirty="0"/>
              <a:t>equals</a:t>
            </a:r>
            <a:r>
              <a:rPr lang="zh-CN" altLang="en-US" sz="2400" dirty="0"/>
              <a:t>方法和</a:t>
            </a:r>
            <a:r>
              <a:rPr lang="en-US" altLang="zh-CN" sz="2400" dirty="0" err="1"/>
              <a:t>hashCode</a:t>
            </a:r>
            <a:r>
              <a:rPr lang="zh-CN" altLang="en-US" sz="2400" dirty="0"/>
              <a:t>方法提供了具体实现。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size</a:t>
            </a:r>
            <a:r>
              <a:rPr lang="zh-CN" altLang="en-US" sz="2400" dirty="0"/>
              <a:t>方法和</a:t>
            </a:r>
            <a:r>
              <a:rPr lang="en-US" altLang="zh-CN" sz="2400" dirty="0"/>
              <a:t>iterator</a:t>
            </a:r>
            <a:r>
              <a:rPr lang="zh-CN" altLang="en-US" sz="2400" dirty="0"/>
              <a:t>方法并未在</a:t>
            </a:r>
            <a:r>
              <a:rPr lang="en-US" altLang="zh-CN" sz="2400" dirty="0" err="1"/>
              <a:t>AbstractSet</a:t>
            </a:r>
            <a:r>
              <a:rPr lang="zh-CN" altLang="en-US" sz="2400" dirty="0"/>
              <a:t>类中实现，所以它是一个抽象类。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HashSet</a:t>
            </a:r>
            <a:r>
              <a:rPr lang="zh-CN" altLang="en-US" sz="2400" dirty="0"/>
              <a:t>扩展</a:t>
            </a:r>
            <a:r>
              <a:rPr lang="en-US" altLang="zh-CN" sz="2400" dirty="0" err="1"/>
              <a:t>AbstractSet</a:t>
            </a:r>
            <a:r>
              <a:rPr lang="zh-CN" altLang="en-US" sz="2400" dirty="0"/>
              <a:t>并且实现</a:t>
            </a:r>
            <a:r>
              <a:rPr lang="en-US" altLang="zh-CN" sz="2400" dirty="0"/>
              <a:t>Set</a:t>
            </a:r>
            <a:r>
              <a:rPr lang="zh-CN" altLang="en-US" sz="2400" dirty="0"/>
              <a:t>接口。它创建一个类集，该类集使用散列表进行存储。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在散列（</a:t>
            </a:r>
            <a:r>
              <a:rPr lang="en-US" altLang="zh-CN" sz="2400" dirty="0"/>
              <a:t>hashing）</a:t>
            </a:r>
            <a:r>
              <a:rPr lang="zh-CN" altLang="en-US" sz="2400" dirty="0"/>
              <a:t>中，一个关键字的信息内容被用来确定唯一的一个值，称为散列码（</a:t>
            </a:r>
            <a:r>
              <a:rPr lang="en-US" altLang="zh-CN" sz="2400" dirty="0"/>
              <a:t>hash code）。</a:t>
            </a:r>
            <a:r>
              <a:rPr lang="zh-CN" altLang="en-US" sz="2400" dirty="0"/>
              <a:t>而散列码被用来当做与关键字相连的数据的存储下标。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散列法的优点在于即使对于大的集合，它允许一些基本操作如</a:t>
            </a:r>
            <a:r>
              <a:rPr lang="en-US" altLang="zh-CN" sz="2400" dirty="0"/>
              <a:t>add( )，contains( )，remove( )</a:t>
            </a:r>
            <a:r>
              <a:rPr lang="zh-CN" altLang="en-US" sz="2400" dirty="0"/>
              <a:t>和</a:t>
            </a:r>
            <a:r>
              <a:rPr lang="en-US" altLang="zh-CN" sz="2400" dirty="0"/>
              <a:t>size( )</a:t>
            </a:r>
            <a:r>
              <a:rPr lang="zh-CN" altLang="en-US" sz="2400" dirty="0"/>
              <a:t>方法的运行时间保持不变。</a:t>
            </a: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TreeSet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0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1368906"/>
            <a:ext cx="83529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err="1"/>
              <a:t>TreeSet</a:t>
            </a:r>
            <a:r>
              <a:rPr lang="zh-CN" altLang="en-US" sz="2400" dirty="0"/>
              <a:t>为使用树来进行存储的</a:t>
            </a:r>
            <a:r>
              <a:rPr lang="en-US" altLang="zh-CN" sz="2400" dirty="0"/>
              <a:t>Set</a:t>
            </a:r>
            <a:r>
              <a:rPr lang="zh-CN" altLang="en-US" sz="2400" dirty="0"/>
              <a:t>接口提供了一个工具，对象按升序存储。在存储了大量的需要进行快速检索的排序信息的情况下，</a:t>
            </a:r>
            <a:r>
              <a:rPr lang="en-US" altLang="zh-CN" sz="2400" dirty="0" err="1"/>
              <a:t>TreeSet</a:t>
            </a:r>
            <a:r>
              <a:rPr lang="zh-CN" altLang="en-US" sz="2400" dirty="0"/>
              <a:t>是一个很好的选择。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/>
              <a:t>下面的构造函数定义为：</a:t>
            </a:r>
            <a:endParaRPr lang="zh-CN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TreeSet</a:t>
            </a:r>
            <a:r>
              <a:rPr lang="en-US" altLang="zh-CN" sz="2000" dirty="0"/>
              <a:t>( )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TreeSet</a:t>
            </a:r>
            <a:r>
              <a:rPr lang="en-US" altLang="zh-CN" sz="2000" dirty="0"/>
              <a:t>(Collection c)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TreeSet</a:t>
            </a:r>
            <a:r>
              <a:rPr lang="en-US" altLang="zh-CN" sz="2000" dirty="0"/>
              <a:t>(Comparator comp)</a:t>
            </a:r>
            <a:endParaRPr lang="en-US" altLang="zh-CN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err="1"/>
              <a:t>TreeSet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SortedSet</a:t>
            </a:r>
            <a:r>
              <a:rPr lang="en-US" altLang="zh-CN" sz="2000" dirty="0"/>
              <a:t> ss)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TreeSet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7519" y="908720"/>
            <a:ext cx="8208962" cy="4248150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000" b="1">
                <a:latin typeface="Times New Roman" panose="02020603050405020304" pitchFamily="18" charset="0"/>
              </a:rPr>
              <a:t>SortedSet intSet=new TreeSet(</a:t>
            </a:r>
            <a:r>
              <a:rPr kumimoji="0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</a:rPr>
              <a:t>new Comparator(){</a:t>
            </a:r>
            <a:endParaRPr kumimoji="0" lang="en-US" altLang="zh-CN" sz="20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</a:rPr>
              <a:t>    public int compare(Object obj1, Object obj2){</a:t>
            </a:r>
            <a:endParaRPr kumimoji="0" lang="en-US" altLang="zh-CN" sz="20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</a:rPr>
              <a:t>        return – obj1.compareTo(obj2);</a:t>
            </a:r>
            <a:endParaRPr kumimoji="0" lang="en-US" altLang="zh-CN" sz="20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</a:rPr>
              <a:t>    }</a:t>
            </a:r>
            <a:endParaRPr kumimoji="0" lang="en-US" altLang="zh-CN" sz="2000" b="1">
              <a:solidFill>
                <a:srgbClr val="FF3300"/>
              </a:solidFill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</a:rPr>
              <a:t>}</a:t>
            </a:r>
            <a:r>
              <a:rPr kumimoji="0" lang="en-US" altLang="zh-CN" sz="2000" b="1">
                <a:latin typeface="Times New Roman" panose="02020603050405020304" pitchFamily="18" charset="0"/>
              </a:rPr>
              <a:t>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intSet.add(new Integer(50));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intSet.add(new Integer(25));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intSet.add(new Integer(100));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intSet.add(new Integer(-15));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Iterator it=intSet.iterator();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while(it.hasNext()){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    System.out.println(it.next());</a:t>
            </a:r>
            <a:endParaRPr kumimoji="0" lang="en-US" altLang="zh-CN" sz="2000" b="1">
              <a:latin typeface="Times New Roman" panose="02020603050405020304" pitchFamily="18" charset="0"/>
            </a:endParaRPr>
          </a:p>
          <a:p>
            <a:r>
              <a:rPr kumimoji="0" lang="en-US" altLang="zh-CN" sz="2000" b="1">
                <a:latin typeface="Times New Roman" panose="02020603050405020304" pitchFamily="18" charset="0"/>
              </a:rPr>
              <a:t>}</a:t>
            </a:r>
            <a:endParaRPr kumimoji="0" lang="en-US" altLang="zh-CN" sz="2000" b="1">
              <a:latin typeface="Times New Roman" panose="02020603050405020304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77025" y="1196752"/>
            <a:ext cx="864121" cy="1368425"/>
          </a:xfrm>
          <a:prstGeom prst="rect">
            <a:avLst/>
          </a:prstGeom>
          <a:solidFill>
            <a:srgbClr val="4F81BD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50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25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kumimoji="0" lang="zh-CN" altLang="en-US" sz="2000" b="1">
                <a:solidFill>
                  <a:srgbClr val="000000"/>
                </a:solidFill>
                <a:latin typeface="Times New Roman" panose="02020603050405020304" pitchFamily="18" charset="0"/>
              </a:rPr>
              <a:t>-15</a:t>
            </a:r>
            <a:endParaRPr kumimoji="0" lang="zh-CN" altLang="en-US" sz="20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7" grpId="0" animBg="1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ArrayList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类和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LinkedList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516" y="1268760"/>
            <a:ext cx="871296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ArrayList</a:t>
            </a:r>
            <a:r>
              <a:rPr lang="zh-CN" altLang="en-US" sz="2400" dirty="0"/>
              <a:t>类和</a:t>
            </a:r>
            <a:r>
              <a:rPr lang="en-US" altLang="zh-CN" sz="2400" dirty="0"/>
              <a:t>LinkedList</a:t>
            </a:r>
            <a:r>
              <a:rPr lang="zh-CN" altLang="en-US" sz="2400" dirty="0"/>
              <a:t>类都是</a:t>
            </a:r>
            <a:r>
              <a:rPr lang="en-US" altLang="zh-CN" sz="2400" dirty="0"/>
              <a:t>List</a:t>
            </a:r>
            <a:r>
              <a:rPr lang="zh-CN" altLang="en-US" sz="2400" dirty="0"/>
              <a:t>接口的具体实现。这两种类各有优缺点，需要根据所要解决的问题的特点进行选择。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ArrayList</a:t>
            </a:r>
            <a:r>
              <a:rPr lang="zh-CN" altLang="en-US" sz="2400" dirty="0"/>
              <a:t>类实现了具有可变长度的数组，支持随机存取。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每个</a:t>
            </a:r>
            <a:r>
              <a:rPr lang="en-US" altLang="zh-CN" sz="2400" dirty="0" err="1"/>
              <a:t>ArrayList</a:t>
            </a:r>
            <a:r>
              <a:rPr lang="zh-CN" altLang="en-US" sz="2400" dirty="0"/>
              <a:t>实例都有一个容量（</a:t>
            </a:r>
            <a:r>
              <a:rPr lang="en-US" altLang="zh-CN" sz="2400" dirty="0"/>
              <a:t>Capacity），</a:t>
            </a:r>
            <a:r>
              <a:rPr lang="zh-CN" altLang="en-US" sz="2400" dirty="0"/>
              <a:t>即用于存储元素的数组的大小，这个容量会随着新元素的不断增加而自动增长。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LinkedList</a:t>
            </a:r>
            <a:r>
              <a:rPr lang="zh-CN" altLang="en-US" sz="2400" dirty="0"/>
              <a:t>类适用于需要频繁地插入和删除元素的情况。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LinkedList</a:t>
            </a:r>
            <a:r>
              <a:rPr lang="zh-CN" altLang="en-US" sz="2400" dirty="0"/>
              <a:t>类以链接列表的方式实现了</a:t>
            </a:r>
            <a:r>
              <a:rPr lang="en-US" altLang="zh-CN" sz="2400" dirty="0"/>
              <a:t>List</a:t>
            </a:r>
            <a:r>
              <a:rPr lang="zh-CN" altLang="en-US" sz="2400" dirty="0"/>
              <a:t>接口，它提供了从列表的首尾检索、插入和删除元素的方法，这使得</a:t>
            </a:r>
            <a:r>
              <a:rPr lang="en-US" altLang="zh-CN" sz="2400" dirty="0"/>
              <a:t>LinkedList</a:t>
            </a:r>
            <a:r>
              <a:rPr lang="zh-CN" altLang="en-US" sz="2400" dirty="0"/>
              <a:t>可被用作堆栈（</a:t>
            </a:r>
            <a:r>
              <a:rPr lang="en-US" altLang="zh-CN" sz="2400" dirty="0"/>
              <a:t>stack），</a:t>
            </a:r>
            <a:r>
              <a:rPr lang="zh-CN" altLang="en-US" sz="2400" dirty="0"/>
              <a:t>队列（</a:t>
            </a:r>
            <a:r>
              <a:rPr lang="en-US" altLang="zh-CN" sz="2400" dirty="0"/>
              <a:t>queue）</a:t>
            </a:r>
            <a:r>
              <a:rPr lang="zh-CN" altLang="en-US" sz="2400" dirty="0"/>
              <a:t>或双向队列（</a:t>
            </a:r>
            <a:r>
              <a:rPr lang="en-US" altLang="zh-CN" sz="2400" dirty="0"/>
              <a:t>deque）。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Vector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类和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Stack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516" y="1268760"/>
            <a:ext cx="8712968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Vector</a:t>
            </a:r>
            <a:r>
              <a:rPr lang="zh-CN" altLang="en-US" sz="2400" dirty="0"/>
              <a:t>类是</a:t>
            </a:r>
            <a:r>
              <a:rPr lang="en-US" altLang="zh-CN" sz="2400" dirty="0"/>
              <a:t>List</a:t>
            </a:r>
            <a:r>
              <a:rPr lang="zh-CN" altLang="en-US" sz="2400" dirty="0"/>
              <a:t>接口的一个具体实现，它非常类似于</a:t>
            </a:r>
            <a:r>
              <a:rPr lang="en-US" altLang="zh-CN" sz="2400" dirty="0" err="1"/>
              <a:t>ArrayList</a:t>
            </a:r>
            <a:r>
              <a:rPr lang="en-US" altLang="zh-CN" sz="2400" dirty="0"/>
              <a:t>，</a:t>
            </a:r>
            <a:r>
              <a:rPr lang="zh-CN" altLang="en-US" sz="2400" dirty="0"/>
              <a:t>但</a:t>
            </a:r>
            <a:r>
              <a:rPr lang="en-US" altLang="zh-CN" sz="2400" dirty="0"/>
              <a:t>Vector</a:t>
            </a:r>
            <a:r>
              <a:rPr lang="zh-CN" altLang="en-US" sz="2400" dirty="0"/>
              <a:t>是同步的。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Stack</a:t>
            </a:r>
            <a:r>
              <a:rPr lang="zh-CN" altLang="en-US" sz="2400" dirty="0"/>
              <a:t>类继承自</a:t>
            </a:r>
            <a:r>
              <a:rPr lang="en-US" altLang="zh-CN" sz="2400" dirty="0"/>
              <a:t>Vector，</a:t>
            </a:r>
            <a:r>
              <a:rPr lang="zh-CN" altLang="en-US" sz="2400" dirty="0"/>
              <a:t>实现一个后进先出的堆栈。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这两个类在</a:t>
            </a:r>
            <a:r>
              <a:rPr lang="en-US" altLang="zh-CN" sz="2400" dirty="0"/>
              <a:t>Java</a:t>
            </a:r>
            <a:r>
              <a:rPr lang="zh-CN" altLang="en-US" sz="2400" dirty="0"/>
              <a:t>集合架构出现之前就得到了</a:t>
            </a:r>
            <a:r>
              <a:rPr lang="en-US" altLang="zh-CN" sz="2400" dirty="0"/>
              <a:t>Java</a:t>
            </a:r>
            <a:r>
              <a:rPr lang="zh-CN" altLang="en-US" sz="2400" dirty="0"/>
              <a:t>的支持，在</a:t>
            </a:r>
            <a:r>
              <a:rPr lang="en-US" altLang="zh-CN" sz="2400" dirty="0"/>
              <a:t>Java</a:t>
            </a:r>
            <a:r>
              <a:rPr lang="zh-CN" altLang="en-US" sz="2400" dirty="0"/>
              <a:t>集合架构中，这两个类得到了重新设计，但它们用于存储量的原有格式方法都被保留了下来。</a:t>
            </a:r>
            <a:endParaRPr lang="zh-CN" altLang="en-US" sz="2400" dirty="0"/>
          </a:p>
        </p:txBody>
      </p:sp>
      <p:sp>
        <p:nvSpPr>
          <p:cNvPr id="4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Vector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类和</a:t>
            </a: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Stack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516" y="1268760"/>
            <a:ext cx="8712968" cy="2751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Vector</a:t>
            </a:r>
            <a:r>
              <a:rPr lang="zh-CN" altLang="en-US" sz="2400" dirty="0"/>
              <a:t>类是</a:t>
            </a:r>
            <a:r>
              <a:rPr lang="en-US" altLang="zh-CN" sz="2400" dirty="0"/>
              <a:t>List</a:t>
            </a:r>
            <a:r>
              <a:rPr lang="zh-CN" altLang="en-US" sz="2400" dirty="0"/>
              <a:t>接口的一个具体实现，它非常类似于</a:t>
            </a:r>
            <a:r>
              <a:rPr lang="en-US" altLang="zh-CN" sz="2400" dirty="0" err="1"/>
              <a:t>ArrayList</a:t>
            </a:r>
            <a:r>
              <a:rPr lang="en-US" altLang="zh-CN" sz="2400" dirty="0"/>
              <a:t>，</a:t>
            </a:r>
            <a:r>
              <a:rPr lang="zh-CN" altLang="en-US" sz="2400" dirty="0"/>
              <a:t>但</a:t>
            </a:r>
            <a:r>
              <a:rPr lang="en-US" altLang="zh-CN" sz="2400" dirty="0"/>
              <a:t>Vector</a:t>
            </a:r>
            <a:r>
              <a:rPr lang="zh-CN" altLang="en-US" sz="2400" dirty="0"/>
              <a:t>是同步的。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Stack</a:t>
            </a:r>
            <a:r>
              <a:rPr lang="zh-CN" altLang="en-US" sz="2400" dirty="0"/>
              <a:t>类继承自</a:t>
            </a:r>
            <a:r>
              <a:rPr lang="en-US" altLang="zh-CN" sz="2400" dirty="0"/>
              <a:t>Vector，</a:t>
            </a:r>
            <a:r>
              <a:rPr lang="zh-CN" altLang="en-US" sz="2400" dirty="0"/>
              <a:t>实现一个后进先出的堆栈。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这两个类在</a:t>
            </a:r>
            <a:r>
              <a:rPr lang="en-US" altLang="zh-CN" sz="2400" dirty="0"/>
              <a:t>Java</a:t>
            </a:r>
            <a:r>
              <a:rPr lang="zh-CN" altLang="en-US" sz="2400" dirty="0"/>
              <a:t>集合架构出现之前就得到了</a:t>
            </a:r>
            <a:r>
              <a:rPr lang="en-US" altLang="zh-CN" sz="2400" dirty="0"/>
              <a:t>Java</a:t>
            </a:r>
            <a:r>
              <a:rPr lang="zh-CN" altLang="en-US" sz="2400" dirty="0"/>
              <a:t>的支持，在</a:t>
            </a:r>
            <a:r>
              <a:rPr lang="en-US" altLang="zh-CN" sz="2400" dirty="0"/>
              <a:t>Java</a:t>
            </a:r>
            <a:r>
              <a:rPr lang="zh-CN" altLang="en-US" sz="2400" dirty="0"/>
              <a:t>集合架构中，这两个类得到了重新设计，但它们用于存储量的原有格式方法都被保留了下来。</a:t>
            </a:r>
            <a:endParaRPr lang="zh-CN" altLang="en-US" sz="2400" dirty="0"/>
          </a:p>
        </p:txBody>
      </p:sp>
      <p:sp>
        <p:nvSpPr>
          <p:cNvPr id="4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54"/>
          <p:cNvSpPr txBox="1">
            <a:spLocks noChangeArrowheads="1"/>
          </p:cNvSpPr>
          <p:nvPr/>
        </p:nvSpPr>
        <p:spPr bwMode="auto">
          <a:xfrm>
            <a:off x="827584" y="188640"/>
            <a:ext cx="69135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dirty="0">
                <a:solidFill>
                  <a:schemeClr val="bg1"/>
                </a:solidFill>
                <a:sym typeface="+mn-lt"/>
              </a:rPr>
              <a:t>HashMap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类和</a:t>
            </a:r>
            <a:r>
              <a:rPr lang="en-US" altLang="zh-CN" sz="2800" dirty="0" err="1">
                <a:solidFill>
                  <a:schemeClr val="bg1"/>
                </a:solidFill>
                <a:sym typeface="+mn-lt"/>
              </a:rPr>
              <a:t>TreeMap</a:t>
            </a:r>
            <a:r>
              <a:rPr lang="zh-CN" altLang="en-US" sz="2800" dirty="0">
                <a:solidFill>
                  <a:schemeClr val="bg1"/>
                </a:solidFill>
                <a:sym typeface="+mn-lt"/>
              </a:rPr>
              <a:t>类</a:t>
            </a:r>
            <a:endParaRPr lang="zh-CN" altLang="en-US" sz="2800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516" y="1268760"/>
            <a:ext cx="8712968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HashMap</a:t>
            </a:r>
            <a:r>
              <a:rPr lang="zh-CN" altLang="en-US" sz="2400" dirty="0"/>
              <a:t>类和</a:t>
            </a:r>
            <a:r>
              <a:rPr lang="en-US" altLang="zh-CN" sz="2400" dirty="0" err="1"/>
              <a:t>TreeMap</a:t>
            </a:r>
            <a:r>
              <a:rPr lang="zh-CN" altLang="en-US" sz="2400" dirty="0"/>
              <a:t>类是</a:t>
            </a:r>
            <a:r>
              <a:rPr lang="en-US" altLang="zh-CN" sz="2400" dirty="0"/>
              <a:t>Map</a:t>
            </a:r>
            <a:r>
              <a:rPr lang="zh-CN" altLang="en-US" sz="2400" dirty="0"/>
              <a:t>接口的两种具体实现。它们也同样具有各不相同的优缺点，分别适用于不同的情况。</a:t>
            </a:r>
            <a:endParaRPr lang="en-US" altLang="zh-CN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使用</a:t>
            </a:r>
            <a:r>
              <a:rPr lang="en-US" altLang="zh-CN" sz="2400" dirty="0"/>
              <a:t>HashMap</a:t>
            </a:r>
            <a:r>
              <a:rPr lang="zh-CN" altLang="en-US" sz="2400" dirty="0"/>
              <a:t>类可以很方便地定位映射中的值对象、插入映射和删除映射；而实现</a:t>
            </a:r>
            <a:r>
              <a:rPr lang="en-US" altLang="zh-CN" sz="2400" dirty="0" err="1"/>
              <a:t>SortedMap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TreeMap</a:t>
            </a:r>
            <a:r>
              <a:rPr lang="zh-CN" altLang="en-US" sz="2400" dirty="0"/>
              <a:t>类可以非常高效地按照排序顺序遍历键。</a:t>
            </a:r>
            <a:endParaRPr lang="zh-CN" altLang="en-US" sz="2400" dirty="0"/>
          </a:p>
        </p:txBody>
      </p:sp>
      <p:sp>
        <p:nvSpPr>
          <p:cNvPr id="4" name="Shape 26"/>
          <p:cNvSpPr/>
          <p:nvPr/>
        </p:nvSpPr>
        <p:spPr bwMode="auto">
          <a:xfrm flipH="1">
            <a:off x="0" y="5899150"/>
            <a:ext cx="9144000" cy="973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>
              <a:defRPr/>
            </a:pPr>
            <a:endParaRPr sz="1015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 bwMode="auto">
          <a:xfrm>
            <a:off x="0" y="-66675"/>
            <a:ext cx="9144000" cy="6924675"/>
          </a:xfrm>
          <a:prstGeom prst="rect">
            <a:avLst/>
          </a:prstGeom>
          <a:solidFill>
            <a:schemeClr val="accent3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423863" y="1474788"/>
            <a:ext cx="7134225" cy="2644775"/>
          </a:xfrm>
          <a:prstGeom prst="parallelogram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1104900" y="1960563"/>
            <a:ext cx="7477125" cy="2644775"/>
          </a:xfrm>
          <a:prstGeom prst="parallelogram">
            <a:avLst/>
          </a:prstGeom>
          <a:solidFill>
            <a:srgbClr val="6C4C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9325" y="2087563"/>
            <a:ext cx="5832475" cy="831850"/>
          </a:xfrm>
          <a:prstGeom prst="rect">
            <a:avLst/>
          </a:prstGeom>
          <a:noFill/>
          <a:ln w="0">
            <a:noFill/>
          </a:ln>
        </p:spPr>
        <p:txBody>
          <a:bodyPr lIns="89535" tIns="46355" rIns="89535" bIns="46355">
            <a:spAutoFit/>
          </a:bodyPr>
          <a:lstStyle/>
          <a:p>
            <a:pPr marR="0" algn="dist" defTabSz="5080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互助互利 共同进步</a:t>
            </a:r>
            <a:endParaRPr kumimoji="0" lang="ko-KR" altLang="en-US" sz="48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952625" y="2989263"/>
            <a:ext cx="5986463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85988" y="3205163"/>
            <a:ext cx="5397500" cy="40005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lIns="89535" tIns="46355" rIns="89535" bIns="46355">
            <a:spAutoFit/>
          </a:bodyPr>
          <a:lstStyle/>
          <a:p>
            <a:pPr marR="0" defTabSz="5080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数据结构</a:t>
            </a:r>
            <a:endParaRPr kumimoji="0" lang="zh-CN" altLang="en-US" sz="2000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663575" y="1166813"/>
            <a:ext cx="882650" cy="574675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7583488" y="4414838"/>
            <a:ext cx="733425" cy="374650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3776663"/>
            <a:ext cx="1638300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  <p:bldP spid="26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900113" y="150813"/>
            <a:ext cx="640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vector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446" y="828803"/>
            <a:ext cx="8355108" cy="614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10000"/>
              </a:spcBef>
            </a:pPr>
            <a:r>
              <a:rPr kumimoji="1" lang="zh-CN" altLang="en-US" sz="2400" dirty="0">
                <a:ea typeface="黑体" panose="02010609060101010101" pitchFamily="49" charset="-122"/>
              </a:rPr>
              <a:t>例</a:t>
            </a:r>
            <a:r>
              <a:rPr kumimoji="1" lang="en-US" altLang="zh-CN" sz="2400" dirty="0">
                <a:ea typeface="黑体" panose="02010609060101010101" pitchFamily="49" charset="-122"/>
              </a:rPr>
              <a:t>1</a:t>
            </a:r>
            <a:r>
              <a:rPr kumimoji="1" lang="zh-CN" altLang="en-US" sz="2400" dirty="0">
                <a:ea typeface="黑体" panose="02010609060101010101" pitchFamily="49" charset="-122"/>
              </a:rPr>
              <a:t>：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int main()  {	int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int a[5] = {1,2,3,4,5 };    vector&lt;int&gt;  v(5);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v.end</a:t>
            </a:r>
            <a:r>
              <a:rPr kumimoji="1" lang="en-US" altLang="zh-CN" sz="2400" dirty="0">
                <a:ea typeface="黑体" panose="02010609060101010101" pitchFamily="49" charset="-122"/>
              </a:rPr>
              <a:t>()  -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v.begin</a:t>
            </a:r>
            <a:r>
              <a:rPr kumimoji="1" lang="en-US" altLang="zh-CN" sz="2400" dirty="0">
                <a:ea typeface="黑体" panose="02010609060101010101" pitchFamily="49" charset="-122"/>
              </a:rPr>
              <a:t>()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for(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= 0;i 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v.size</a:t>
            </a:r>
            <a:r>
              <a:rPr kumimoji="1" lang="en-US" altLang="zh-CN" sz="2400" dirty="0">
                <a:ea typeface="黑体" panose="02010609060101010101" pitchFamily="49" charset="-122"/>
              </a:rPr>
              <a:t>();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++ )  v[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] =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v.at</a:t>
            </a:r>
            <a:r>
              <a:rPr kumimoji="1" lang="en-US" altLang="zh-CN" sz="2400" dirty="0">
                <a:ea typeface="黑体" panose="02010609060101010101" pitchFamily="49" charset="-122"/>
              </a:rPr>
              <a:t>(4) = 100;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for(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= 0;i 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v.size</a:t>
            </a:r>
            <a:r>
              <a:rPr kumimoji="1" lang="en-US" altLang="zh-CN" sz="2400" dirty="0">
                <a:ea typeface="黑体" panose="02010609060101010101" pitchFamily="49" charset="-122"/>
              </a:rPr>
              <a:t>();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++ )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v[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] &lt;&lt; "," 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endl</a:t>
            </a:r>
            <a:r>
              <a:rPr kumimoji="1" lang="en-US" altLang="zh-CN" sz="2400" dirty="0">
                <a:ea typeface="黑体" panose="02010609060101010101" pitchFamily="49" charset="-122"/>
              </a:rPr>
              <a:t>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>
                <a:solidFill>
                  <a:schemeClr val="accent2"/>
                </a:solidFill>
                <a:ea typeface="黑体" panose="02010609060101010101" pitchFamily="49" charset="-122"/>
              </a:rPr>
              <a:t>vector&lt;int&gt; v2(a,a+5);</a:t>
            </a:r>
            <a:r>
              <a:rPr kumimoji="1" lang="en-US" altLang="zh-CN" sz="2400" dirty="0">
                <a:ea typeface="黑体" panose="02010609060101010101" pitchFamily="49" charset="-122"/>
              </a:rPr>
              <a:t>  //</a:t>
            </a:r>
            <a:r>
              <a:rPr kumimoji="1" lang="zh-CN" altLang="en-US" sz="2400" dirty="0">
                <a:ea typeface="黑体" panose="02010609060101010101" pitchFamily="49" charset="-122"/>
              </a:rPr>
              <a:t>构造函数</a:t>
            </a:r>
            <a:endParaRPr kumimoji="1" lang="zh-CN" altLang="en-US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zh-CN" altLang="en-US" sz="2400" dirty="0">
                <a:ea typeface="黑体" panose="02010609060101010101" pitchFamily="49" charset="-122"/>
              </a:rPr>
              <a:t>	</a:t>
            </a:r>
            <a:r>
              <a:rPr kumimoji="1" lang="en-US" altLang="zh-CN" sz="2400" dirty="0">
                <a:ea typeface="黑体" panose="02010609060101010101" pitchFamily="49" charset="-122"/>
              </a:rPr>
              <a:t>v2.insert( v2.begin() + 2, 13 ); //</a:t>
            </a:r>
            <a:r>
              <a:rPr kumimoji="1" lang="zh-CN" altLang="en-US" sz="2400" dirty="0">
                <a:ea typeface="黑体" panose="02010609060101010101" pitchFamily="49" charset="-122"/>
              </a:rPr>
              <a:t>在</a:t>
            </a:r>
            <a:r>
              <a:rPr kumimoji="1" lang="en-US" altLang="zh-CN" sz="2400" dirty="0">
                <a:ea typeface="黑体" panose="02010609060101010101" pitchFamily="49" charset="-122"/>
              </a:rPr>
              <a:t>begin()+2</a:t>
            </a:r>
            <a:r>
              <a:rPr kumimoji="1" lang="zh-CN" altLang="en-US" sz="2400" dirty="0">
                <a:ea typeface="黑体" panose="02010609060101010101" pitchFamily="49" charset="-122"/>
              </a:rPr>
              <a:t>位置插入 </a:t>
            </a:r>
            <a:r>
              <a:rPr kumimoji="1" lang="en-US" altLang="zh-CN" sz="2400" dirty="0">
                <a:ea typeface="黑体" panose="02010609060101010101" pitchFamily="49" charset="-122"/>
              </a:rPr>
              <a:t>13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for( 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= 0;i &lt; v2.size();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 ++ )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		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cout</a:t>
            </a:r>
            <a:r>
              <a:rPr kumimoji="1" lang="en-US" altLang="zh-CN" sz="2400" dirty="0">
                <a:ea typeface="黑体" panose="02010609060101010101" pitchFamily="49" charset="-122"/>
              </a:rPr>
              <a:t> &lt;&lt; v2[</a:t>
            </a:r>
            <a:r>
              <a:rPr kumimoji="1" lang="en-US" altLang="zh-CN" sz="2400" dirty="0" err="1">
                <a:ea typeface="黑体" panose="02010609060101010101" pitchFamily="49" charset="-122"/>
              </a:rPr>
              <a:t>i</a:t>
            </a:r>
            <a:r>
              <a:rPr kumimoji="1" lang="en-US" altLang="zh-CN" sz="2400" dirty="0">
                <a:ea typeface="黑体" panose="02010609060101010101" pitchFamily="49" charset="-122"/>
              </a:rPr>
              <a:t>] &lt;&lt; "," ;    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            return 0;</a:t>
            </a:r>
            <a:endParaRPr kumimoji="1" lang="en-US" altLang="zh-CN" sz="2400" dirty="0">
              <a:ea typeface="黑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</a:pPr>
            <a:r>
              <a:rPr kumimoji="1" lang="en-US" altLang="zh-CN" sz="2400" dirty="0">
                <a:ea typeface="黑体" panose="02010609060101010101" pitchFamily="49" charset="-122"/>
              </a:rPr>
              <a:t>}</a:t>
            </a:r>
            <a:endParaRPr kumimoji="1" lang="en-US" altLang="zh-CN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TYyYjA1ZGJjMGQ3Zjc4ZjRiYTA5MzdjMzk4NGFhZGIifQ=="/>
</p:tagLst>
</file>

<file path=ppt/theme/theme1.xml><?xml version="1.0" encoding="utf-8"?>
<a:theme xmlns:a="http://schemas.openxmlformats.org/drawingml/2006/main" name="主题2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v5y3ow4k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0</TotalTime>
  <Words>14205</Words>
  <Application>WPS 演示</Application>
  <PresentationFormat>全屏显示(4:3)</PresentationFormat>
  <Paragraphs>826</Paragraphs>
  <Slides>89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5" baseType="lpstr">
      <vt:lpstr>Arial</vt:lpstr>
      <vt:lpstr>宋体</vt:lpstr>
      <vt:lpstr>Wingdings</vt:lpstr>
      <vt:lpstr>Times New Roman</vt:lpstr>
      <vt:lpstr>仿宋_GB2312</vt:lpstr>
      <vt:lpstr>仿宋</vt:lpstr>
      <vt:lpstr>微软雅黑</vt:lpstr>
      <vt:lpstr>华文行楷</vt:lpstr>
      <vt:lpstr>Times New Roman</vt:lpstr>
      <vt:lpstr>黑体</vt:lpstr>
      <vt:lpstr>Arial Unicode MS</vt:lpstr>
      <vt:lpstr>楷体_GB2312</vt:lpstr>
      <vt:lpstr>新宋体</vt:lpstr>
      <vt:lpstr>Tahoma</vt:lpstr>
      <vt:lpstr>主题2</vt:lpstr>
      <vt:lpstr>Excel.Sheet.8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bjfu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数据结构</dc:title>
  <dc:creator>lidongmei</dc:creator>
  <cp:lastModifiedBy>云想衣裳</cp:lastModifiedBy>
  <cp:revision>833</cp:revision>
  <dcterms:created xsi:type="dcterms:W3CDTF">1996-07-15T15:40:00Z</dcterms:created>
  <dcterms:modified xsi:type="dcterms:W3CDTF">2023-09-04T07:47:53Z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38058D3E78014A1BB848310D600CF1EC</vt:lpwstr>
  </property>
</Properties>
</file>